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16"/>
  </p:notesMasterIdLst>
  <p:sldIdLst>
    <p:sldId id="258" r:id="rId2"/>
    <p:sldId id="262" r:id="rId3"/>
    <p:sldId id="265" r:id="rId4"/>
    <p:sldId id="266" r:id="rId5"/>
    <p:sldId id="267" r:id="rId6"/>
    <p:sldId id="268" r:id="rId7"/>
    <p:sldId id="269" r:id="rId8"/>
    <p:sldId id="270" r:id="rId9"/>
    <p:sldId id="263" r:id="rId10"/>
    <p:sldId id="272" r:id="rId11"/>
    <p:sldId id="273" r:id="rId12"/>
    <p:sldId id="274" r:id="rId13"/>
    <p:sldId id="276"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C7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6" d="100"/>
          <a:sy n="106" d="100"/>
        </p:scale>
        <p:origin x="792" y="114"/>
      </p:cViewPr>
      <p:guideLst/>
    </p:cSldViewPr>
  </p:slideViewPr>
  <p:notesTextViewPr>
    <p:cViewPr>
      <p:scale>
        <a:sx n="1" d="1"/>
        <a:sy n="1" d="1"/>
      </p:scale>
      <p:origin x="0" y="-10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png>
</file>

<file path=ppt/media/image12.jpeg>
</file>

<file path=ppt/media/image2.jpe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FFA852-D6E0-486A-A955-77DC2DFAD89B}" type="datetimeFigureOut">
              <a:rPr lang="en-US" smtClean="0"/>
              <a:t>2/24/2022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F772B8-438D-4B21-A2FF-E894470FF43E}" type="slidenum">
              <a:rPr lang="en-US" smtClean="0"/>
              <a:t>‹#›</a:t>
            </a:fld>
            <a:endParaRPr lang="en-US"/>
          </a:p>
        </p:txBody>
      </p:sp>
    </p:spTree>
    <p:extLst>
      <p:ext uri="{BB962C8B-B14F-4D97-AF65-F5344CB8AC3E}">
        <p14:creationId xmlns:p14="http://schemas.microsoft.com/office/powerpoint/2010/main" val="337495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my name is Brock Franz and I’m a data analyst from Gilbert AZ. </a:t>
            </a:r>
          </a:p>
          <a:p>
            <a:r>
              <a:rPr lang="en-US" dirty="0" err="1"/>
              <a:t>Im</a:t>
            </a:r>
            <a:r>
              <a:rPr lang="en-US" dirty="0"/>
              <a:t> here today to present my statistical research and findings from a dataset I obtained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little bit about me, I have been analyzing data in different ways for 15 years now. I recently graduated from </a:t>
            </a:r>
            <a:r>
              <a:rPr lang="en-US" dirty="0" err="1"/>
              <a:t>Thinkful</a:t>
            </a:r>
            <a:r>
              <a:rPr lang="en-US" dirty="0"/>
              <a:t> university where I did a deep dive study into  Excel, SQL, Tableau, </a:t>
            </a:r>
            <a:r>
              <a:rPr lang="en-US" dirty="0" err="1"/>
              <a:t>Powerpoint</a:t>
            </a:r>
            <a:r>
              <a:rPr lang="en-US" dirty="0"/>
              <a:t> and Python to better my skills in interpreting and presenting data based information. </a:t>
            </a:r>
          </a:p>
          <a:p>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1</a:t>
            </a:fld>
            <a:endParaRPr lang="en-US"/>
          </a:p>
        </p:txBody>
      </p:sp>
    </p:spTree>
    <p:extLst>
      <p:ext uri="{BB962C8B-B14F-4D97-AF65-F5344CB8AC3E}">
        <p14:creationId xmlns:p14="http://schemas.microsoft.com/office/powerpoint/2010/main" val="603674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analyze this theory I created a scatterplot chart to look at the distribution of charges compared to body mass index</a:t>
            </a:r>
          </a:p>
          <a:p>
            <a:r>
              <a:rPr lang="en-US" dirty="0"/>
              <a:t>Next I ran a Pearson correlation test to look for correlation between the 2</a:t>
            </a:r>
          </a:p>
          <a:p>
            <a:r>
              <a:rPr lang="en-US" dirty="0"/>
              <a:t>At a coefficient of 0.198 and a p value less than 5/1000, there is a very weak positive correlation</a:t>
            </a:r>
          </a:p>
        </p:txBody>
      </p:sp>
      <p:sp>
        <p:nvSpPr>
          <p:cNvPr id="4" name="Slide Number Placeholder 3"/>
          <p:cNvSpPr>
            <a:spLocks noGrp="1"/>
          </p:cNvSpPr>
          <p:nvPr>
            <p:ph type="sldNum" sz="quarter" idx="5"/>
          </p:nvPr>
        </p:nvSpPr>
        <p:spPr/>
        <p:txBody>
          <a:bodyPr/>
          <a:lstStyle/>
          <a:p>
            <a:fld id="{52F772B8-438D-4B21-A2FF-E894470FF43E}" type="slidenum">
              <a:rPr lang="en-US" smtClean="0"/>
              <a:t>10</a:t>
            </a:fld>
            <a:endParaRPr lang="en-US"/>
          </a:p>
        </p:txBody>
      </p:sp>
    </p:spTree>
    <p:extLst>
      <p:ext uri="{BB962C8B-B14F-4D97-AF65-F5344CB8AC3E}">
        <p14:creationId xmlns:p14="http://schemas.microsoft.com/office/powerpoint/2010/main" val="38896919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these simple tests we can reject the null hypothesis, while it is very weak, there is a minor correlation between BMI and charges</a:t>
            </a:r>
          </a:p>
        </p:txBody>
      </p:sp>
      <p:sp>
        <p:nvSpPr>
          <p:cNvPr id="4" name="Slide Number Placeholder 3"/>
          <p:cNvSpPr>
            <a:spLocks noGrp="1"/>
          </p:cNvSpPr>
          <p:nvPr>
            <p:ph type="sldNum" sz="quarter" idx="5"/>
          </p:nvPr>
        </p:nvSpPr>
        <p:spPr/>
        <p:txBody>
          <a:bodyPr/>
          <a:lstStyle/>
          <a:p>
            <a:fld id="{52F772B8-438D-4B21-A2FF-E894470FF43E}" type="slidenum">
              <a:rPr lang="en-US" smtClean="0"/>
              <a:t>11</a:t>
            </a:fld>
            <a:endParaRPr lang="en-US"/>
          </a:p>
        </p:txBody>
      </p:sp>
    </p:spTree>
    <p:extLst>
      <p:ext uri="{BB962C8B-B14F-4D97-AF65-F5344CB8AC3E}">
        <p14:creationId xmlns:p14="http://schemas.microsoft.com/office/powerpoint/2010/main" val="1105777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smoking is bad for you.</a:t>
            </a:r>
          </a:p>
          <a:p>
            <a:r>
              <a:rPr lang="en-US" dirty="0"/>
              <a:t>This may not be a  surprise to many, but smoking is linked to higher insurance charges.</a:t>
            </a:r>
          </a:p>
          <a:p>
            <a:r>
              <a:rPr lang="en-US" dirty="0"/>
              <a:t>This statistical data would be a valuable tool for smoking cessation companies or anti-smoking campaigns.</a:t>
            </a:r>
          </a:p>
          <a:p>
            <a:r>
              <a:rPr lang="en-US" dirty="0"/>
              <a:t>This research could absolutely be continued on and dive deeper into the specifics of the insurance charges and exactly what medical conditions are arising due to smoking.</a:t>
            </a:r>
          </a:p>
        </p:txBody>
      </p:sp>
      <p:sp>
        <p:nvSpPr>
          <p:cNvPr id="4" name="Slide Number Placeholder 3"/>
          <p:cNvSpPr>
            <a:spLocks noGrp="1"/>
          </p:cNvSpPr>
          <p:nvPr>
            <p:ph type="sldNum" sz="quarter" idx="5"/>
          </p:nvPr>
        </p:nvSpPr>
        <p:spPr/>
        <p:txBody>
          <a:bodyPr/>
          <a:lstStyle/>
          <a:p>
            <a:fld id="{52F772B8-438D-4B21-A2FF-E894470FF43E}" type="slidenum">
              <a:rPr lang="en-US" smtClean="0"/>
              <a:t>12</a:t>
            </a:fld>
            <a:endParaRPr lang="en-US"/>
          </a:p>
        </p:txBody>
      </p:sp>
    </p:spTree>
    <p:extLst>
      <p:ext uri="{BB962C8B-B14F-4D97-AF65-F5344CB8AC3E}">
        <p14:creationId xmlns:p14="http://schemas.microsoft.com/office/powerpoint/2010/main" val="3723911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Body Mass Index does not play as big of a part in medical charges as I had thought going into this. A weak correlation was shown but is still statistically relevant</a:t>
            </a:r>
          </a:p>
          <a:p>
            <a:r>
              <a:rPr lang="en-US" dirty="0"/>
              <a:t>This research would be beneficial to </a:t>
            </a:r>
            <a:r>
              <a:rPr lang="en-US" b="0" i="0" dirty="0">
                <a:solidFill>
                  <a:schemeClr val="bg1"/>
                </a:solidFill>
                <a:effectLst/>
                <a:latin typeface="Roboto" panose="02000000000000000000" pitchFamily="2" charset="0"/>
              </a:rPr>
              <a:t>health professionals, personal trainers, or</a:t>
            </a:r>
            <a:r>
              <a:rPr lang="en-US" dirty="0">
                <a:solidFill>
                  <a:schemeClr val="bg1"/>
                </a:solidFill>
                <a:latin typeface="Roboto" panose="02000000000000000000" pitchFamily="2" charset="0"/>
              </a:rPr>
              <a:t> dieticians to help convince people to stay healthier, make better choices, and exercise regularly to maintain a healthy lifestyle</a:t>
            </a:r>
          </a:p>
          <a:p>
            <a:r>
              <a:rPr lang="en-US" dirty="0">
                <a:solidFill>
                  <a:schemeClr val="bg1"/>
                </a:solidFill>
                <a:latin typeface="Roboto" panose="02000000000000000000" pitchFamily="2" charset="0"/>
              </a:rPr>
              <a:t>The analysis could continue into other variables such as life span, dietary regiments, and overall health statistics to create a more robust visual of the topic.</a:t>
            </a:r>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13</a:t>
            </a:fld>
            <a:endParaRPr lang="en-US"/>
          </a:p>
        </p:txBody>
      </p:sp>
    </p:spTree>
    <p:extLst>
      <p:ext uri="{BB962C8B-B14F-4D97-AF65-F5344CB8AC3E}">
        <p14:creationId xmlns:p14="http://schemas.microsoft.com/office/powerpoint/2010/main" val="2738086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time I want to thank you for your time and attention.</a:t>
            </a:r>
          </a:p>
          <a:p>
            <a:endParaRPr lang="en-US" dirty="0"/>
          </a:p>
          <a:p>
            <a:r>
              <a:rPr lang="en-US" dirty="0"/>
              <a:t>Any questions?</a:t>
            </a:r>
          </a:p>
        </p:txBody>
      </p:sp>
      <p:sp>
        <p:nvSpPr>
          <p:cNvPr id="4" name="Slide Number Placeholder 3"/>
          <p:cNvSpPr>
            <a:spLocks noGrp="1"/>
          </p:cNvSpPr>
          <p:nvPr>
            <p:ph type="sldNum" sz="quarter" idx="5"/>
          </p:nvPr>
        </p:nvSpPr>
        <p:spPr/>
        <p:txBody>
          <a:bodyPr/>
          <a:lstStyle/>
          <a:p>
            <a:fld id="{52F772B8-438D-4B21-A2FF-E894470FF43E}" type="slidenum">
              <a:rPr lang="en-US" smtClean="0"/>
              <a:t>14</a:t>
            </a:fld>
            <a:endParaRPr lang="en-US"/>
          </a:p>
        </p:txBody>
      </p:sp>
    </p:spTree>
    <p:extLst>
      <p:ext uri="{BB962C8B-B14F-4D97-AF65-F5344CB8AC3E}">
        <p14:creationId xmlns:p14="http://schemas.microsoft.com/office/powerpoint/2010/main" val="359077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 of this exercise was to find a dataset and conduct statistical analysis in python and make observations to be given to an end user</a:t>
            </a:r>
          </a:p>
          <a:p>
            <a:r>
              <a:rPr lang="en-US" dirty="0"/>
              <a:t>I found a dataset on Kaggle ( the link is provided below) that provided statistics on medical insurance costs that seemed interesting and started my analysis</a:t>
            </a:r>
          </a:p>
        </p:txBody>
      </p:sp>
      <p:sp>
        <p:nvSpPr>
          <p:cNvPr id="4" name="Slide Number Placeholder 3"/>
          <p:cNvSpPr>
            <a:spLocks noGrp="1"/>
          </p:cNvSpPr>
          <p:nvPr>
            <p:ph type="sldNum" sz="quarter" idx="5"/>
          </p:nvPr>
        </p:nvSpPr>
        <p:spPr/>
        <p:txBody>
          <a:bodyPr/>
          <a:lstStyle/>
          <a:p>
            <a:fld id="{52F772B8-438D-4B21-A2FF-E894470FF43E}" type="slidenum">
              <a:rPr lang="en-US" smtClean="0"/>
              <a:t>2</a:t>
            </a:fld>
            <a:endParaRPr lang="en-US"/>
          </a:p>
        </p:txBody>
      </p:sp>
    </p:spTree>
    <p:extLst>
      <p:ext uri="{BB962C8B-B14F-4D97-AF65-F5344CB8AC3E}">
        <p14:creationId xmlns:p14="http://schemas.microsoft.com/office/powerpoint/2010/main" val="464883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begin I loaded the dataset into a </a:t>
            </a:r>
            <a:r>
              <a:rPr lang="en-US" dirty="0" err="1"/>
              <a:t>colab</a:t>
            </a:r>
            <a:r>
              <a:rPr lang="en-US" dirty="0"/>
              <a:t> notebook and imported all of the programs I would be using for this research</a:t>
            </a:r>
          </a:p>
          <a:p>
            <a:r>
              <a:rPr lang="en-US" dirty="0"/>
              <a:t>Basic analysis showed the dataset contains 7 columns and 1338 rows of categorial and continuous variables.</a:t>
            </a:r>
          </a:p>
          <a:p>
            <a:r>
              <a:rPr lang="en-US" dirty="0"/>
              <a:t>The columns provided were age, sex, body mass index, number of children the participant has, if they are a smoker or </a:t>
            </a:r>
            <a:r>
              <a:rPr lang="en-US" dirty="0" err="1"/>
              <a:t>not,what</a:t>
            </a:r>
            <a:r>
              <a:rPr lang="en-US" dirty="0"/>
              <a:t> region they are located in, and the annual insurance charges they incurred</a:t>
            </a:r>
          </a:p>
        </p:txBody>
      </p:sp>
      <p:sp>
        <p:nvSpPr>
          <p:cNvPr id="4" name="Slide Number Placeholder 3"/>
          <p:cNvSpPr>
            <a:spLocks noGrp="1"/>
          </p:cNvSpPr>
          <p:nvPr>
            <p:ph type="sldNum" sz="quarter" idx="5"/>
          </p:nvPr>
        </p:nvSpPr>
        <p:spPr/>
        <p:txBody>
          <a:bodyPr/>
          <a:lstStyle/>
          <a:p>
            <a:fld id="{52F772B8-438D-4B21-A2FF-E894470FF43E}" type="slidenum">
              <a:rPr lang="en-US" smtClean="0"/>
              <a:t>3</a:t>
            </a:fld>
            <a:endParaRPr lang="en-US"/>
          </a:p>
        </p:txBody>
      </p:sp>
    </p:spTree>
    <p:extLst>
      <p:ext uri="{BB962C8B-B14F-4D97-AF65-F5344CB8AC3E}">
        <p14:creationId xmlns:p14="http://schemas.microsoft.com/office/powerpoint/2010/main" val="3002502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break the data down into separate pieces for easier analysis, I created a dummy data set and split the categorical data into separate columns. The data set now contained 12 columns  in total.</a:t>
            </a:r>
          </a:p>
          <a:p>
            <a:r>
              <a:rPr lang="en-US" dirty="0"/>
              <a:t>I ran a correlation model on the new “dummy” dataset and created a heatmap to visualize which variables held stronger relationships with each other, the closer the correlation coefficient is to 1 or -1, the closer the relationship between the 2 variables</a:t>
            </a:r>
          </a:p>
          <a:p>
            <a:r>
              <a:rPr lang="en-US" dirty="0"/>
              <a:t>As we can see, smoking and BMI seem to go hand in hand with charges</a:t>
            </a:r>
          </a:p>
        </p:txBody>
      </p:sp>
      <p:sp>
        <p:nvSpPr>
          <p:cNvPr id="4" name="Slide Number Placeholder 3"/>
          <p:cNvSpPr>
            <a:spLocks noGrp="1"/>
          </p:cNvSpPr>
          <p:nvPr>
            <p:ph type="sldNum" sz="quarter" idx="5"/>
          </p:nvPr>
        </p:nvSpPr>
        <p:spPr/>
        <p:txBody>
          <a:bodyPr/>
          <a:lstStyle/>
          <a:p>
            <a:fld id="{52F772B8-438D-4B21-A2FF-E894470FF43E}" type="slidenum">
              <a:rPr lang="en-US" smtClean="0"/>
              <a:t>4</a:t>
            </a:fld>
            <a:endParaRPr lang="en-US"/>
          </a:p>
        </p:txBody>
      </p:sp>
    </p:spTree>
    <p:extLst>
      <p:ext uri="{BB962C8B-B14F-4D97-AF65-F5344CB8AC3E}">
        <p14:creationId xmlns:p14="http://schemas.microsoft.com/office/powerpoint/2010/main" val="3853673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leads us to the first null hypothesis.</a:t>
            </a:r>
          </a:p>
          <a:p>
            <a:r>
              <a:rPr lang="en-US" sz="1200" b="0" i="0" u="none" strike="noStrike" dirty="0">
                <a:effectLst/>
              </a:rPr>
              <a:t>There is no significant difference in medical cost between smokers and non smokers.</a:t>
            </a:r>
          </a:p>
          <a:p>
            <a:r>
              <a:rPr lang="en-US" sz="1200" b="0" i="0" u="none" strike="noStrike" dirty="0">
                <a:effectLst/>
              </a:rPr>
              <a:t>In turn, the alternative hypothesis would be that there is a significant difference in medical costs between smokers and non smokers</a:t>
            </a:r>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5</a:t>
            </a:fld>
            <a:endParaRPr lang="en-US"/>
          </a:p>
        </p:txBody>
      </p:sp>
    </p:spTree>
    <p:extLst>
      <p:ext uri="{BB962C8B-B14F-4D97-AF65-F5344CB8AC3E}">
        <p14:creationId xmlns:p14="http://schemas.microsoft.com/office/powerpoint/2010/main" val="2216344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Statistcal</a:t>
            </a:r>
            <a:r>
              <a:rPr lang="en-US" dirty="0"/>
              <a:t> testing began </a:t>
            </a:r>
          </a:p>
          <a:p>
            <a:r>
              <a:rPr lang="en-US" dirty="0"/>
              <a:t>I created a boxplot to show where the mean charges fell within the sample populations of both smokers and non smokers</a:t>
            </a:r>
          </a:p>
          <a:p>
            <a:r>
              <a:rPr lang="en-US" dirty="0"/>
              <a:t>The chart shows a significant variance as smokers seem to incur more insurance charges</a:t>
            </a:r>
          </a:p>
          <a:p>
            <a:r>
              <a:rPr lang="en-US" dirty="0"/>
              <a:t>Next I ran a Pearson correlation test between “smokers” and charges</a:t>
            </a:r>
          </a:p>
          <a:p>
            <a:r>
              <a:rPr lang="en-US" dirty="0"/>
              <a:t>It retuned a very high correlation coefficient of 0.787 and a very small p value of less than 5/1000s</a:t>
            </a:r>
          </a:p>
          <a:p>
            <a:r>
              <a:rPr lang="en-US" dirty="0"/>
              <a:t>These results assume statistical significance, but we can dig a little deeper</a:t>
            </a:r>
          </a:p>
        </p:txBody>
      </p:sp>
      <p:sp>
        <p:nvSpPr>
          <p:cNvPr id="4" name="Slide Number Placeholder 3"/>
          <p:cNvSpPr>
            <a:spLocks noGrp="1"/>
          </p:cNvSpPr>
          <p:nvPr>
            <p:ph type="sldNum" sz="quarter" idx="5"/>
          </p:nvPr>
        </p:nvSpPr>
        <p:spPr/>
        <p:txBody>
          <a:bodyPr/>
          <a:lstStyle/>
          <a:p>
            <a:fld id="{52F772B8-438D-4B21-A2FF-E894470FF43E}" type="slidenum">
              <a:rPr lang="en-US" smtClean="0"/>
              <a:t>6</a:t>
            </a:fld>
            <a:endParaRPr lang="en-US"/>
          </a:p>
        </p:txBody>
      </p:sp>
    </p:spTree>
    <p:extLst>
      <p:ext uri="{BB962C8B-B14F-4D97-AF65-F5344CB8AC3E}">
        <p14:creationId xmlns:p14="http://schemas.microsoft.com/office/powerpoint/2010/main" val="2107147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ran a T test assuming unequal variances with the charges of smokers vs non smokers</a:t>
            </a:r>
          </a:p>
          <a:p>
            <a:r>
              <a:rPr lang="en-US" dirty="0"/>
              <a:t>The test revealed a standard deviation of 32.75 with again a p-value of less than 5/1000s</a:t>
            </a:r>
          </a:p>
          <a:p>
            <a:r>
              <a:rPr lang="en-US" dirty="0"/>
              <a:t>For visual reference I created a histogram for each group to see the spread of charges.</a:t>
            </a:r>
          </a:p>
          <a:p>
            <a:r>
              <a:rPr lang="en-US" dirty="0"/>
              <a:t>Final statistical analysis showed </a:t>
            </a:r>
            <a:r>
              <a:rPr lang="en-US" sz="1200" b="0" i="0" dirty="0">
                <a:solidFill>
                  <a:srgbClr val="212121"/>
                </a:solidFill>
                <a:effectLst/>
              </a:rPr>
              <a:t>difference in means at the 95% confidence interval is between 25,026 and 22,205</a:t>
            </a:r>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7</a:t>
            </a:fld>
            <a:endParaRPr lang="en-US"/>
          </a:p>
        </p:txBody>
      </p:sp>
    </p:spTree>
    <p:extLst>
      <p:ext uri="{BB962C8B-B14F-4D97-AF65-F5344CB8AC3E}">
        <p14:creationId xmlns:p14="http://schemas.microsoft.com/office/powerpoint/2010/main" val="544576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all of these tests completed we can absolutely Reject the null hypothesis as there is clearly </a:t>
            </a:r>
            <a:r>
              <a:rPr lang="en-US" sz="1200" b="0" i="0" u="none" strike="noStrike" dirty="0">
                <a:effectLst/>
              </a:rPr>
              <a:t>significant difference in medical cost between smokers and non smokers.</a:t>
            </a:r>
          </a:p>
          <a:p>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8</a:t>
            </a:fld>
            <a:endParaRPr lang="en-US"/>
          </a:p>
        </p:txBody>
      </p:sp>
    </p:spTree>
    <p:extLst>
      <p:ext uri="{BB962C8B-B14F-4D97-AF65-F5344CB8AC3E}">
        <p14:creationId xmlns:p14="http://schemas.microsoft.com/office/powerpoint/2010/main" val="1560991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on to the 2</a:t>
            </a:r>
            <a:r>
              <a:rPr lang="en-US" baseline="30000" dirty="0"/>
              <a:t>nd</a:t>
            </a:r>
            <a:r>
              <a:rPr lang="en-US" dirty="0"/>
              <a:t> null hypothesis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There is not a correlation between medical costs and BMI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The alternative being that there is a correlation </a:t>
            </a:r>
            <a:r>
              <a:rPr lang="en-US" sz="1200">
                <a:solidFill>
                  <a:schemeClr val="bg1"/>
                </a:solidFill>
              </a:rPr>
              <a:t>between the 2</a:t>
            </a:r>
            <a:endParaRPr lang="en-US" sz="1200" dirty="0">
              <a:solidFill>
                <a:schemeClr val="bg1"/>
              </a:solidFill>
            </a:endParaRPr>
          </a:p>
          <a:p>
            <a:endParaRPr lang="en-US" dirty="0"/>
          </a:p>
        </p:txBody>
      </p:sp>
      <p:sp>
        <p:nvSpPr>
          <p:cNvPr id="4" name="Slide Number Placeholder 3"/>
          <p:cNvSpPr>
            <a:spLocks noGrp="1"/>
          </p:cNvSpPr>
          <p:nvPr>
            <p:ph type="sldNum" sz="quarter" idx="5"/>
          </p:nvPr>
        </p:nvSpPr>
        <p:spPr/>
        <p:txBody>
          <a:bodyPr/>
          <a:lstStyle/>
          <a:p>
            <a:fld id="{52F772B8-438D-4B21-A2FF-E894470FF43E}" type="slidenum">
              <a:rPr lang="en-US" smtClean="0"/>
              <a:t>9</a:t>
            </a:fld>
            <a:endParaRPr lang="en-US"/>
          </a:p>
        </p:txBody>
      </p:sp>
    </p:spTree>
    <p:extLst>
      <p:ext uri="{BB962C8B-B14F-4D97-AF65-F5344CB8AC3E}">
        <p14:creationId xmlns:p14="http://schemas.microsoft.com/office/powerpoint/2010/main" val="3105234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2/24/2022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7315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2/24/2022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10529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2/24/2022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36500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874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2/24/2022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56549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2/24/2022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4112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2/24/2022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2802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2/24/2022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7368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65334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2/24/2022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35427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2/24/2022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9264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2/24/2022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33549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5" r:id="rId6"/>
    <p:sldLayoutId id="2147483711" r:id="rId7"/>
    <p:sldLayoutId id="2147483712" r:id="rId8"/>
    <p:sldLayoutId id="2147483713" r:id="rId9"/>
    <p:sldLayoutId id="2147483714" r:id="rId10"/>
    <p:sldLayoutId id="2147483716"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6C5607-08A1-49D8-8BC3-CBF499E1841C}"/>
              </a:ext>
            </a:extLst>
          </p:cNvPr>
          <p:cNvSpPr>
            <a:spLocks noGrp="1"/>
          </p:cNvSpPr>
          <p:nvPr>
            <p:ph type="ctrTitle"/>
          </p:nvPr>
        </p:nvSpPr>
        <p:spPr>
          <a:xfrm>
            <a:off x="5289754" y="639097"/>
            <a:ext cx="6253317" cy="3686015"/>
          </a:xfrm>
        </p:spPr>
        <p:txBody>
          <a:bodyPr>
            <a:normAutofit/>
          </a:bodyPr>
          <a:lstStyle/>
          <a:p>
            <a:r>
              <a:rPr lang="en-US" dirty="0"/>
              <a:t>Final Capstone</a:t>
            </a:r>
            <a:br>
              <a:rPr lang="en-US" dirty="0"/>
            </a:br>
            <a:r>
              <a:rPr lang="en-US" sz="3600" dirty="0"/>
              <a:t>Medical Insurance Cost Analysis</a:t>
            </a:r>
            <a:br>
              <a:rPr lang="en-US" dirty="0"/>
            </a:br>
            <a:endParaRPr lang="en-US" dirty="0"/>
          </a:p>
        </p:txBody>
      </p:sp>
      <p:sp>
        <p:nvSpPr>
          <p:cNvPr id="3" name="Subtitle 2">
            <a:extLst>
              <a:ext uri="{FF2B5EF4-FFF2-40B4-BE49-F238E27FC236}">
                <a16:creationId xmlns:a16="http://schemas.microsoft.com/office/drawing/2014/main" id="{A50CFFF7-FC38-446D-9466-387B26FAE11C}"/>
              </a:ext>
            </a:extLst>
          </p:cNvPr>
          <p:cNvSpPr>
            <a:spLocks noGrp="1"/>
          </p:cNvSpPr>
          <p:nvPr>
            <p:ph type="subTitle" idx="1"/>
          </p:nvPr>
        </p:nvSpPr>
        <p:spPr>
          <a:xfrm>
            <a:off x="5289753" y="4672739"/>
            <a:ext cx="6269347" cy="1021498"/>
          </a:xfrm>
        </p:spPr>
        <p:txBody>
          <a:bodyPr>
            <a:normAutofit/>
          </a:bodyPr>
          <a:lstStyle/>
          <a:p>
            <a:pPr algn="r"/>
            <a:r>
              <a:rPr lang="en-US" b="1" dirty="0">
                <a:solidFill>
                  <a:schemeClr val="tx1">
                    <a:lumMod val="85000"/>
                    <a:lumOff val="15000"/>
                  </a:schemeClr>
                </a:solidFill>
              </a:rPr>
              <a:t>Brock Franz</a:t>
            </a:r>
          </a:p>
        </p:txBody>
      </p:sp>
      <p:pic>
        <p:nvPicPr>
          <p:cNvPr id="4" name="Picture 3" descr="Stethoscope on white background">
            <a:extLst>
              <a:ext uri="{FF2B5EF4-FFF2-40B4-BE49-F238E27FC236}">
                <a16:creationId xmlns:a16="http://schemas.microsoft.com/office/drawing/2014/main" id="{2E843373-EAD7-4EBC-A94A-F65CCFD09DE7}"/>
              </a:ext>
            </a:extLst>
          </p:cNvPr>
          <p:cNvPicPr>
            <a:picLocks noChangeAspect="1"/>
          </p:cNvPicPr>
          <p:nvPr/>
        </p:nvPicPr>
        <p:blipFill rotWithShape="1">
          <a:blip r:embed="rId3"/>
          <a:srcRect l="1594" r="53627" b="-1"/>
          <a:stretch/>
        </p:blipFill>
        <p:spPr>
          <a:xfrm>
            <a:off x="-1" y="1"/>
            <a:ext cx="4635315" cy="6857999"/>
          </a:xfrm>
          <a:prstGeom prst="rect">
            <a:avLst/>
          </a:prstGeom>
        </p:spPr>
      </p:pic>
      <p:cxnSp>
        <p:nvCxnSpPr>
          <p:cNvPr id="11" name="Straight Connector 1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348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7" name="Straight Connector 13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61C4F4C-9B4D-4FEA-871E-73B8B858433E}"/>
              </a:ext>
            </a:extLst>
          </p:cNvPr>
          <p:cNvSpPr>
            <a:spLocks noGrp="1"/>
          </p:cNvSpPr>
          <p:nvPr>
            <p:ph type="title"/>
          </p:nvPr>
        </p:nvSpPr>
        <p:spPr>
          <a:xfrm>
            <a:off x="162492" y="0"/>
            <a:ext cx="4472602" cy="786198"/>
          </a:xfrm>
        </p:spPr>
        <p:txBody>
          <a:bodyPr vert="horz" lIns="91440" tIns="45720" rIns="91440" bIns="45720" rtlCol="0" anchor="b">
            <a:normAutofit/>
          </a:bodyPr>
          <a:lstStyle/>
          <a:p>
            <a:r>
              <a:rPr lang="en-US" sz="4400" b="1" dirty="0"/>
              <a:t>Statistical Testing</a:t>
            </a:r>
          </a:p>
        </p:txBody>
      </p:sp>
      <p:sp>
        <p:nvSpPr>
          <p:cNvPr id="4" name="Text Placeholder 3">
            <a:extLst>
              <a:ext uri="{FF2B5EF4-FFF2-40B4-BE49-F238E27FC236}">
                <a16:creationId xmlns:a16="http://schemas.microsoft.com/office/drawing/2014/main" id="{C748976F-69FE-4A24-AAD2-7CE9226B8211}"/>
              </a:ext>
            </a:extLst>
          </p:cNvPr>
          <p:cNvSpPr>
            <a:spLocks noGrp="1"/>
          </p:cNvSpPr>
          <p:nvPr>
            <p:ph type="body" sz="half" idx="2"/>
          </p:nvPr>
        </p:nvSpPr>
        <p:spPr>
          <a:xfrm>
            <a:off x="162492" y="1850353"/>
            <a:ext cx="3659246" cy="3959783"/>
          </a:xfrm>
        </p:spPr>
        <p:txBody>
          <a:bodyPr vert="horz" lIns="91440" tIns="45720" rIns="91440" bIns="45720" rtlCol="0">
            <a:normAutofit/>
          </a:bodyPr>
          <a:lstStyle/>
          <a:p>
            <a:pPr marL="285750" indent="-285750">
              <a:lnSpc>
                <a:spcPct val="100000"/>
              </a:lnSpc>
              <a:buFont typeface="Arial" panose="020B0604020202020204" pitchFamily="34" charset="0"/>
              <a:buChar char="•"/>
            </a:pPr>
            <a:r>
              <a:rPr lang="en-US" sz="2000" spc="200" dirty="0"/>
              <a:t>Create scatterplot to visualize charges vs BMI</a:t>
            </a:r>
          </a:p>
          <a:p>
            <a:pPr marL="285750" indent="-285750">
              <a:lnSpc>
                <a:spcPct val="100000"/>
              </a:lnSpc>
              <a:buFont typeface="Arial" panose="020B0604020202020204" pitchFamily="34" charset="0"/>
              <a:buChar char="•"/>
            </a:pPr>
            <a:r>
              <a:rPr lang="en-US" sz="2000" spc="200" dirty="0"/>
              <a:t>Conduct Pearson correlation test</a:t>
            </a:r>
          </a:p>
          <a:p>
            <a:pPr marL="285750" indent="-285750">
              <a:lnSpc>
                <a:spcPct val="100000"/>
              </a:lnSpc>
              <a:buFont typeface="Arial" panose="020B0604020202020204" pitchFamily="34" charset="0"/>
              <a:buChar char="•"/>
            </a:pPr>
            <a:r>
              <a:rPr lang="en-US" sz="2000" b="0" i="0" dirty="0">
                <a:solidFill>
                  <a:schemeClr val="bg1"/>
                </a:solidFill>
                <a:effectLst/>
              </a:rPr>
              <a:t>Analysis shows a correlation coefficient of .198 and a p-value of p&gt;.005 between BMI and charges</a:t>
            </a:r>
          </a:p>
          <a:p>
            <a:pPr marL="285750" indent="-285750">
              <a:lnSpc>
                <a:spcPct val="100000"/>
              </a:lnSpc>
              <a:buFont typeface="Arial" panose="020B0604020202020204" pitchFamily="34" charset="0"/>
              <a:buChar char="•"/>
            </a:pPr>
            <a:endParaRPr lang="en-US" cap="all" spc="200" dirty="0"/>
          </a:p>
        </p:txBody>
      </p:sp>
      <p:cxnSp>
        <p:nvCxnSpPr>
          <p:cNvPr id="143" name="Straight Connector 142">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D668DF59-91F2-4A89-8EEC-632A4C2280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85791" y="245487"/>
            <a:ext cx="6275667" cy="422925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35AFF86-5F2E-45D1-8E4B-E5D1B9D3A431}"/>
              </a:ext>
            </a:extLst>
          </p:cNvPr>
          <p:cNvSpPr txBox="1"/>
          <p:nvPr/>
        </p:nvSpPr>
        <p:spPr>
          <a:xfrm>
            <a:off x="5491542" y="5486971"/>
            <a:ext cx="6526146" cy="646331"/>
          </a:xfrm>
          <a:prstGeom prst="rect">
            <a:avLst/>
          </a:prstGeom>
          <a:noFill/>
        </p:spPr>
        <p:txBody>
          <a:bodyPr wrap="none" rtlCol="0">
            <a:spAutoFit/>
          </a:bodyPr>
          <a:lstStyle/>
          <a:p>
            <a:r>
              <a:rPr lang="en-US" b="0" dirty="0">
                <a:solidFill>
                  <a:srgbClr val="000000"/>
                </a:solidFill>
                <a:effectLst/>
                <a:latin typeface="Courier New" panose="02070309020205020404" pitchFamily="49" charset="0"/>
              </a:rPr>
              <a:t>stats.pearsonr(dummy[</a:t>
            </a:r>
            <a:r>
              <a:rPr lang="en-US" b="0" dirty="0">
                <a:solidFill>
                  <a:srgbClr val="A31515"/>
                </a:solidFill>
                <a:effectLst/>
                <a:latin typeface="Courier New" panose="02070309020205020404" pitchFamily="49" charset="0"/>
              </a:rPr>
              <a:t>'</a:t>
            </a:r>
            <a:r>
              <a:rPr lang="en-US" b="0" dirty="0" err="1">
                <a:solidFill>
                  <a:srgbClr val="A31515"/>
                </a:solidFill>
                <a:effectLst/>
                <a:latin typeface="Courier New" panose="02070309020205020404" pitchFamily="49" charset="0"/>
              </a:rPr>
              <a:t>bmi</a:t>
            </a:r>
            <a:r>
              <a:rPr lang="en-US" b="0" dirty="0">
                <a:solidFill>
                  <a:srgbClr val="A31515"/>
                </a:solidFill>
                <a:effectLst/>
                <a:latin typeface="Courier New" panose="02070309020205020404" pitchFamily="49" charset="0"/>
              </a:rPr>
              <a:t>'</a:t>
            </a:r>
            <a:r>
              <a:rPr lang="en-US" b="0" dirty="0">
                <a:solidFill>
                  <a:srgbClr val="000000"/>
                </a:solidFill>
                <a:effectLst/>
                <a:latin typeface="Courier New" panose="02070309020205020404" pitchFamily="49" charset="0"/>
              </a:rPr>
              <a:t>], dummy[</a:t>
            </a:r>
            <a:r>
              <a:rPr lang="en-US" b="0" dirty="0">
                <a:solidFill>
                  <a:srgbClr val="A31515"/>
                </a:solidFill>
                <a:effectLst/>
                <a:latin typeface="Courier New" panose="02070309020205020404" pitchFamily="49" charset="0"/>
              </a:rPr>
              <a:t>'charges’</a:t>
            </a:r>
            <a:r>
              <a:rPr lang="en-US" b="0" dirty="0">
                <a:solidFill>
                  <a:srgbClr val="000000"/>
                </a:solidFill>
                <a:effectLst/>
                <a:latin typeface="Courier New" panose="02070309020205020404" pitchFamily="49" charset="0"/>
              </a:rPr>
              <a:t>])</a:t>
            </a:r>
            <a:endParaRPr lang="en-US" dirty="0"/>
          </a:p>
          <a:p>
            <a:r>
              <a:rPr lang="en-US" b="0" i="0" dirty="0">
                <a:solidFill>
                  <a:srgbClr val="212121"/>
                </a:solidFill>
                <a:effectLst/>
                <a:latin typeface="Courier New" panose="02070309020205020404" pitchFamily="49" charset="0"/>
              </a:rPr>
              <a:t>(0.1983409688336288, 2.459085535117846e-13)</a:t>
            </a:r>
            <a:endParaRPr lang="en-US" dirty="0"/>
          </a:p>
        </p:txBody>
      </p:sp>
    </p:spTree>
    <p:extLst>
      <p:ext uri="{BB962C8B-B14F-4D97-AF65-F5344CB8AC3E}">
        <p14:creationId xmlns:p14="http://schemas.microsoft.com/office/powerpoint/2010/main" val="549593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24000">
              <a:schemeClr val="bg2">
                <a:lumMod val="75000"/>
                <a:lumOff val="25000"/>
              </a:schemeClr>
            </a:gs>
            <a:gs pos="95000">
              <a:schemeClr val="accent1">
                <a:lumMod val="45000"/>
                <a:lumOff val="55000"/>
              </a:schemeClr>
            </a:gs>
            <a:gs pos="77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7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7" name="Rectangle 76">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553C48-1228-460F-B334-D1DC3B205C25}"/>
              </a:ext>
            </a:extLst>
          </p:cNvPr>
          <p:cNvSpPr>
            <a:spLocks noGrp="1"/>
          </p:cNvSpPr>
          <p:nvPr>
            <p:ph type="title"/>
          </p:nvPr>
        </p:nvSpPr>
        <p:spPr>
          <a:xfrm>
            <a:off x="360417" y="621913"/>
            <a:ext cx="3324394" cy="5470463"/>
          </a:xfrm>
        </p:spPr>
        <p:txBody>
          <a:bodyPr vert="horz" lIns="91440" tIns="45720" rIns="91440" bIns="45720" rtlCol="0" anchor="ctr">
            <a:normAutofit/>
          </a:bodyPr>
          <a:lstStyle/>
          <a:p>
            <a:pPr algn="ctr"/>
            <a:r>
              <a:rPr lang="en-US" sz="7200" b="1" dirty="0">
                <a:solidFill>
                  <a:schemeClr val="bg1"/>
                </a:solidFill>
                <a:effectLst>
                  <a:outerShdw blurRad="50800" dist="38100" dir="2700000" algn="tl" rotWithShape="0">
                    <a:schemeClr val="tx1">
                      <a:alpha val="40000"/>
                    </a:schemeClr>
                  </a:outerShdw>
                </a:effectLst>
              </a:rPr>
              <a:t>Reject the Null</a:t>
            </a:r>
          </a:p>
        </p:txBody>
      </p:sp>
      <p:cxnSp>
        <p:nvCxnSpPr>
          <p:cNvPr id="79" name="Straight Connector 78">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8C1FDF8F-C20F-4408-B950-161EA5192CFB}"/>
              </a:ext>
            </a:extLst>
          </p:cNvPr>
          <p:cNvSpPr>
            <a:spLocks noGrp="1"/>
          </p:cNvSpPr>
          <p:nvPr>
            <p:ph type="body" sz="half" idx="2"/>
          </p:nvPr>
        </p:nvSpPr>
        <p:spPr>
          <a:xfrm>
            <a:off x="4529255" y="1605149"/>
            <a:ext cx="6818427" cy="3909892"/>
          </a:xfrm>
        </p:spPr>
        <p:txBody>
          <a:bodyPr vert="horz" lIns="0" tIns="45720" rIns="0" bIns="45720" rtlCol="0" anchor="ctr">
            <a:normAutofit/>
          </a:bodyPr>
          <a:lstStyle/>
          <a:p>
            <a:pPr marL="285750" indent="-285750">
              <a:lnSpc>
                <a:spcPct val="100000"/>
              </a:lnSpc>
              <a:buFont typeface="Calibri" panose="020F0502020204030204" pitchFamily="34" charset="0"/>
              <a:buChar char="•"/>
            </a:pPr>
            <a:endParaRPr lang="en-US" b="0" i="0" dirty="0">
              <a:solidFill>
                <a:schemeClr val="tx1">
                  <a:lumMod val="75000"/>
                  <a:lumOff val="25000"/>
                </a:schemeClr>
              </a:solidFill>
              <a:effectLst/>
            </a:endParaRPr>
          </a:p>
          <a:p>
            <a:pPr marL="285750" indent="-285750">
              <a:lnSpc>
                <a:spcPct val="100000"/>
              </a:lnSpc>
              <a:buFont typeface="Calibri" panose="020F0502020204030204" pitchFamily="34" charset="0"/>
              <a:buChar char="•"/>
            </a:pPr>
            <a:endParaRPr lang="en-US" dirty="0">
              <a:solidFill>
                <a:schemeClr val="tx1">
                  <a:lumMod val="75000"/>
                  <a:lumOff val="25000"/>
                </a:schemeClr>
              </a:solidFill>
            </a:endParaRPr>
          </a:p>
        </p:txBody>
      </p:sp>
      <p:sp>
        <p:nvSpPr>
          <p:cNvPr id="3" name="TextBox 2">
            <a:extLst>
              <a:ext uri="{FF2B5EF4-FFF2-40B4-BE49-F238E27FC236}">
                <a16:creationId xmlns:a16="http://schemas.microsoft.com/office/drawing/2014/main" id="{5DF33BAF-6797-44E6-BAA9-DABF9DC3B8FC}"/>
              </a:ext>
            </a:extLst>
          </p:cNvPr>
          <p:cNvSpPr txBox="1"/>
          <p:nvPr/>
        </p:nvSpPr>
        <p:spPr>
          <a:xfrm>
            <a:off x="4188881" y="1929287"/>
            <a:ext cx="7804726" cy="387798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b="1" dirty="0">
                <a:solidFill>
                  <a:schemeClr val="bg1"/>
                </a:solidFill>
                <a:effectLst>
                  <a:outerShdw blurRad="50800" dist="38100" dir="2700000" algn="tl" rotWithShape="0">
                    <a:schemeClr val="tx1">
                      <a:alpha val="40000"/>
                    </a:schemeClr>
                  </a:outerShdw>
                </a:effectLst>
              </a:rPr>
              <a:t>R</a:t>
            </a:r>
            <a:r>
              <a:rPr lang="en-US" sz="3200" b="1" i="0" dirty="0">
                <a:solidFill>
                  <a:schemeClr val="bg1"/>
                </a:solidFill>
                <a:effectLst>
                  <a:outerShdw blurRad="50800" dist="38100" dir="2700000" algn="tl" rotWithShape="0">
                    <a:schemeClr val="tx1">
                      <a:alpha val="40000"/>
                    </a:schemeClr>
                  </a:outerShdw>
                </a:effectLst>
              </a:rPr>
              <a:t>eject </a:t>
            </a:r>
            <a:r>
              <a:rPr lang="en-US" sz="3200" i="0" dirty="0">
                <a:solidFill>
                  <a:schemeClr val="bg1"/>
                </a:solidFill>
                <a:effectLst>
                  <a:outerShdw blurRad="50800" dist="38100" dir="2700000" algn="tl" rotWithShape="0">
                    <a:schemeClr val="tx1">
                      <a:alpha val="40000"/>
                    </a:schemeClr>
                  </a:outerShdw>
                </a:effectLst>
              </a:rPr>
              <a:t>the null hypothesis as there is </a:t>
            </a:r>
            <a:r>
              <a:rPr lang="en-US" sz="3200" dirty="0">
                <a:solidFill>
                  <a:schemeClr val="bg1"/>
                </a:solidFill>
                <a:effectLst>
                  <a:outerShdw blurRad="50800" dist="38100" dir="2700000" algn="tl" rotWithShape="0">
                    <a:schemeClr val="tx1">
                      <a:alpha val="40000"/>
                    </a:schemeClr>
                  </a:outerShdw>
                </a:effectLst>
              </a:rPr>
              <a:t>very weak</a:t>
            </a:r>
            <a:r>
              <a:rPr lang="en-US" sz="3200" i="0" dirty="0">
                <a:solidFill>
                  <a:schemeClr val="bg1"/>
                </a:solidFill>
                <a:effectLst>
                  <a:outerShdw blurRad="50800" dist="38100" dir="2700000" algn="tl" rotWithShape="0">
                    <a:schemeClr val="tx1">
                      <a:alpha val="40000"/>
                    </a:schemeClr>
                  </a:outerShdw>
                </a:effectLst>
              </a:rPr>
              <a:t> positive correlation between BMI and charges at a 0.198 correlation coefficient</a:t>
            </a:r>
          </a:p>
          <a:p>
            <a:pPr>
              <a:lnSpc>
                <a:spcPct val="150000"/>
              </a:lnSpc>
            </a:pPr>
            <a:endParaRPr lang="en-US" sz="2400" b="0" i="0" dirty="0">
              <a:solidFill>
                <a:schemeClr val="bg1"/>
              </a:solidFill>
              <a:effectLst>
                <a:outerShdw blurRad="50800" dist="38100" dir="2700000" algn="tl" rotWithShape="0">
                  <a:schemeClr val="tx1">
                    <a:alpha val="40000"/>
                  </a:schemeClr>
                </a:outerShdw>
              </a:effectLst>
            </a:endParaRPr>
          </a:p>
          <a:p>
            <a:endParaRPr lang="en-US" dirty="0"/>
          </a:p>
        </p:txBody>
      </p:sp>
    </p:spTree>
    <p:extLst>
      <p:ext uri="{BB962C8B-B14F-4D97-AF65-F5344CB8AC3E}">
        <p14:creationId xmlns:p14="http://schemas.microsoft.com/office/powerpoint/2010/main" val="12907910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esk with stethoscope and computer keyboard">
            <a:extLst>
              <a:ext uri="{FF2B5EF4-FFF2-40B4-BE49-F238E27FC236}">
                <a16:creationId xmlns:a16="http://schemas.microsoft.com/office/drawing/2014/main" id="{636D0C10-F23F-4E6B-A26B-0367B5437E47}"/>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462"/>
                    </a14:imgEffect>
                  </a14:imgLayer>
                </a14:imgProps>
              </a:ext>
            </a:extLst>
          </a:blip>
          <a:srcRect t="558" b="15172"/>
          <a:stretch/>
        </p:blipFill>
        <p:spPr>
          <a:xfrm>
            <a:off x="-1" y="10"/>
            <a:ext cx="12191999" cy="6857990"/>
          </a:xfrm>
          <a:prstGeom prst="rect">
            <a:avLst/>
          </a:prstGeom>
        </p:spPr>
      </p:pic>
      <p:sp>
        <p:nvSpPr>
          <p:cNvPr id="9" name="Rectangle 8">
            <a:extLst>
              <a:ext uri="{FF2B5EF4-FFF2-40B4-BE49-F238E27FC236}">
                <a16:creationId xmlns:a16="http://schemas.microsoft.com/office/drawing/2014/main" id="{A37E0400-E9ED-46D6-A946-A7B49DB41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5000"/>
                </a:schemeClr>
              </a:gs>
              <a:gs pos="33000">
                <a:schemeClr val="tx1">
                  <a:alpha val="20000"/>
                </a:schemeClr>
              </a:gs>
              <a:gs pos="0">
                <a:schemeClr val="tx1">
                  <a:alpha val="0"/>
                </a:schemeClr>
              </a:gs>
              <a:gs pos="100000">
                <a:schemeClr val="tx1">
                  <a:alpha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DB901F-2738-4CF7-B153-81D26225BF3D}"/>
              </a:ext>
            </a:extLst>
          </p:cNvPr>
          <p:cNvSpPr>
            <a:spLocks noGrp="1"/>
          </p:cNvSpPr>
          <p:nvPr>
            <p:ph type="ctrTitle"/>
          </p:nvPr>
        </p:nvSpPr>
        <p:spPr>
          <a:xfrm>
            <a:off x="141902" y="131975"/>
            <a:ext cx="6470692" cy="922003"/>
          </a:xfrm>
        </p:spPr>
        <p:txBody>
          <a:bodyPr>
            <a:normAutofit/>
          </a:bodyPr>
          <a:lstStyle/>
          <a:p>
            <a:r>
              <a:rPr lang="en-US" sz="5400" dirty="0">
                <a:solidFill>
                  <a:schemeClr val="bg1"/>
                </a:solidFill>
              </a:rPr>
              <a:t>Summaries</a:t>
            </a:r>
          </a:p>
        </p:txBody>
      </p:sp>
      <p:cxnSp>
        <p:nvCxnSpPr>
          <p:cNvPr id="11" name="Straight Connector 10">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bg1">
                <a:alpha val="9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FA3B734-6021-4C07-9901-AED9666DDBD1}"/>
              </a:ext>
            </a:extLst>
          </p:cNvPr>
          <p:cNvSpPr txBox="1"/>
          <p:nvPr/>
        </p:nvSpPr>
        <p:spPr>
          <a:xfrm>
            <a:off x="141902" y="1655286"/>
            <a:ext cx="7588934" cy="4108817"/>
          </a:xfrm>
          <a:prstGeom prst="rect">
            <a:avLst/>
          </a:prstGeom>
          <a:noFill/>
        </p:spPr>
        <p:txBody>
          <a:bodyPr wrap="square" rtlCol="0">
            <a:spAutoFit/>
          </a:bodyPr>
          <a:lstStyle/>
          <a:p>
            <a:pPr algn="l">
              <a:lnSpc>
                <a:spcPct val="150000"/>
              </a:lnSpc>
              <a:buFont typeface="+mj-lt"/>
              <a:buAutoNum type="arabicPeriod"/>
            </a:pPr>
            <a:r>
              <a:rPr lang="en-US" b="0" i="0" dirty="0">
                <a:solidFill>
                  <a:schemeClr val="bg1"/>
                </a:solidFill>
                <a:effectLst/>
                <a:latin typeface="Roboto" panose="02000000000000000000" pitchFamily="2" charset="0"/>
              </a:rPr>
              <a:t>There is significant difference in medical charges between smokers and non smokers.</a:t>
            </a:r>
          </a:p>
          <a:p>
            <a:pPr marL="800100" lvl="1" indent="-342900" algn="l">
              <a:lnSpc>
                <a:spcPct val="150000"/>
              </a:lnSpc>
              <a:buFont typeface="Arial" panose="020B0604020202020204" pitchFamily="34" charset="0"/>
              <a:buChar char="•"/>
            </a:pPr>
            <a:r>
              <a:rPr lang="en-US" b="0" i="0" dirty="0">
                <a:solidFill>
                  <a:schemeClr val="bg1"/>
                </a:solidFill>
                <a:effectLst/>
                <a:latin typeface="Roboto" panose="02000000000000000000" pitchFamily="2" charset="0"/>
              </a:rPr>
              <a:t>While this outcome may not be a surprise to many, smoking is directly linked to higher insurance charges.</a:t>
            </a:r>
          </a:p>
          <a:p>
            <a:pPr marL="800100" lvl="1" indent="-342900" algn="l">
              <a:lnSpc>
                <a:spcPct val="150000"/>
              </a:lnSpc>
              <a:buFont typeface="Arial" panose="020B0604020202020204" pitchFamily="34" charset="0"/>
              <a:buChar char="•"/>
            </a:pPr>
            <a:r>
              <a:rPr lang="en-US" b="0" i="0" dirty="0">
                <a:solidFill>
                  <a:schemeClr val="bg1"/>
                </a:solidFill>
                <a:effectLst/>
                <a:latin typeface="Roboto" panose="02000000000000000000" pitchFamily="2" charset="0"/>
              </a:rPr>
              <a:t>This information would be a great tool in either anti-smoking campaigns or advertising for smoking cessation companies.</a:t>
            </a:r>
          </a:p>
          <a:p>
            <a:pPr marL="800100" lvl="1" indent="-342900" algn="l">
              <a:lnSpc>
                <a:spcPct val="150000"/>
              </a:lnSpc>
              <a:buFont typeface="Arial" panose="020B0604020202020204" pitchFamily="34" charset="0"/>
              <a:buChar char="•"/>
            </a:pPr>
            <a:r>
              <a:rPr lang="en-US" dirty="0">
                <a:solidFill>
                  <a:schemeClr val="bg1"/>
                </a:solidFill>
                <a:latin typeface="Roboto" panose="02000000000000000000" pitchFamily="2" charset="0"/>
              </a:rPr>
              <a:t>Further research could easily be extended into other avenues such as connections between smoking and the specific charges and medical conditions that are being charged.</a:t>
            </a:r>
            <a:endParaRPr lang="en-US" b="0" i="0" dirty="0">
              <a:solidFill>
                <a:schemeClr val="bg1"/>
              </a:solidFill>
              <a:effectLst/>
              <a:latin typeface="Roboto" panose="02000000000000000000" pitchFamily="2"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00540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esk with stethoscope and computer keyboard">
            <a:extLst>
              <a:ext uri="{FF2B5EF4-FFF2-40B4-BE49-F238E27FC236}">
                <a16:creationId xmlns:a16="http://schemas.microsoft.com/office/drawing/2014/main" id="{636D0C10-F23F-4E6B-A26B-0367B5437E47}"/>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462"/>
                    </a14:imgEffect>
                  </a14:imgLayer>
                </a14:imgProps>
              </a:ext>
            </a:extLst>
          </a:blip>
          <a:srcRect t="558" b="15172"/>
          <a:stretch/>
        </p:blipFill>
        <p:spPr>
          <a:xfrm>
            <a:off x="-1" y="10"/>
            <a:ext cx="12191999" cy="6857990"/>
          </a:xfrm>
          <a:prstGeom prst="rect">
            <a:avLst/>
          </a:prstGeom>
        </p:spPr>
      </p:pic>
      <p:sp>
        <p:nvSpPr>
          <p:cNvPr id="9" name="Rectangle 8">
            <a:extLst>
              <a:ext uri="{FF2B5EF4-FFF2-40B4-BE49-F238E27FC236}">
                <a16:creationId xmlns:a16="http://schemas.microsoft.com/office/drawing/2014/main" id="{A37E0400-E9ED-46D6-A946-A7B49DB41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5000"/>
                </a:schemeClr>
              </a:gs>
              <a:gs pos="33000">
                <a:schemeClr val="tx1">
                  <a:alpha val="20000"/>
                </a:schemeClr>
              </a:gs>
              <a:gs pos="0">
                <a:schemeClr val="tx1">
                  <a:alpha val="0"/>
                </a:schemeClr>
              </a:gs>
              <a:gs pos="100000">
                <a:schemeClr val="tx1">
                  <a:alpha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DB901F-2738-4CF7-B153-81D26225BF3D}"/>
              </a:ext>
            </a:extLst>
          </p:cNvPr>
          <p:cNvSpPr>
            <a:spLocks noGrp="1"/>
          </p:cNvSpPr>
          <p:nvPr>
            <p:ph type="ctrTitle"/>
          </p:nvPr>
        </p:nvSpPr>
        <p:spPr>
          <a:xfrm>
            <a:off x="141902" y="131975"/>
            <a:ext cx="6470692" cy="922003"/>
          </a:xfrm>
        </p:spPr>
        <p:txBody>
          <a:bodyPr>
            <a:normAutofit/>
          </a:bodyPr>
          <a:lstStyle/>
          <a:p>
            <a:r>
              <a:rPr lang="en-US" sz="5400" dirty="0">
                <a:solidFill>
                  <a:schemeClr val="bg1"/>
                </a:solidFill>
              </a:rPr>
              <a:t>Summaries</a:t>
            </a:r>
          </a:p>
        </p:txBody>
      </p:sp>
      <p:cxnSp>
        <p:nvCxnSpPr>
          <p:cNvPr id="11" name="Straight Connector 10">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bg1">
                <a:alpha val="9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FA3B734-6021-4C07-9901-AED9666DDBD1}"/>
              </a:ext>
            </a:extLst>
          </p:cNvPr>
          <p:cNvSpPr txBox="1"/>
          <p:nvPr/>
        </p:nvSpPr>
        <p:spPr>
          <a:xfrm>
            <a:off x="132642" y="862835"/>
            <a:ext cx="7588934" cy="5355312"/>
          </a:xfrm>
          <a:prstGeom prst="rect">
            <a:avLst/>
          </a:prstGeom>
          <a:noFill/>
        </p:spPr>
        <p:txBody>
          <a:bodyPr wrap="square" rtlCol="0">
            <a:spAutoFit/>
          </a:bodyPr>
          <a:lstStyle/>
          <a:p>
            <a:pPr lvl="1" algn="l">
              <a:lnSpc>
                <a:spcPct val="150000"/>
              </a:lnSpc>
            </a:pPr>
            <a:endParaRPr lang="en-US" b="0" i="0" dirty="0">
              <a:solidFill>
                <a:schemeClr val="bg1"/>
              </a:solidFill>
              <a:effectLst/>
              <a:latin typeface="Roboto" panose="02000000000000000000" pitchFamily="2" charset="0"/>
            </a:endParaRPr>
          </a:p>
          <a:p>
            <a:pPr algn="l">
              <a:lnSpc>
                <a:spcPct val="150000"/>
              </a:lnSpc>
              <a:buFont typeface="+mj-lt"/>
              <a:buAutoNum type="arabicPeriod" startAt="2"/>
            </a:pPr>
            <a:r>
              <a:rPr lang="en-US" b="0" i="0" dirty="0">
                <a:solidFill>
                  <a:schemeClr val="bg1"/>
                </a:solidFill>
                <a:effectLst/>
                <a:latin typeface="Roboto" panose="02000000000000000000" pitchFamily="2" charset="0"/>
              </a:rPr>
              <a:t> While there is a small correlation between BMI and medical charges, it is </a:t>
            </a:r>
            <a:r>
              <a:rPr lang="en-US" dirty="0">
                <a:solidFill>
                  <a:schemeClr val="bg1"/>
                </a:solidFill>
                <a:latin typeface="Roboto" panose="02000000000000000000" pitchFamily="2" charset="0"/>
              </a:rPr>
              <a:t>very weak</a:t>
            </a:r>
            <a:r>
              <a:rPr lang="en-US" b="0" i="0" dirty="0">
                <a:solidFill>
                  <a:schemeClr val="bg1"/>
                </a:solidFill>
                <a:effectLst/>
                <a:latin typeface="Roboto" panose="02000000000000000000" pitchFamily="2" charset="0"/>
              </a:rPr>
              <a:t>.</a:t>
            </a:r>
          </a:p>
          <a:p>
            <a:pPr marL="800100" lvl="1" indent="-342900" algn="l">
              <a:lnSpc>
                <a:spcPct val="150000"/>
              </a:lnSpc>
              <a:buFont typeface="Arial" panose="020B0604020202020204" pitchFamily="34" charset="0"/>
              <a:buChar char="•"/>
            </a:pPr>
            <a:r>
              <a:rPr lang="en-US" b="0" i="0" dirty="0">
                <a:solidFill>
                  <a:schemeClr val="bg1"/>
                </a:solidFill>
                <a:effectLst/>
                <a:latin typeface="Roboto" panose="02000000000000000000" pitchFamily="2" charset="0"/>
              </a:rPr>
              <a:t>This research could be used by health professionals, personal trainers, an</a:t>
            </a:r>
            <a:r>
              <a:rPr lang="en-US" dirty="0">
                <a:solidFill>
                  <a:schemeClr val="bg1"/>
                </a:solidFill>
                <a:latin typeface="Roboto" panose="02000000000000000000" pitchFamily="2" charset="0"/>
              </a:rPr>
              <a:t>d dieticians to help convince people to stay healthy, make better choices, and exercise regularly.</a:t>
            </a:r>
            <a:endParaRPr lang="en-US" b="0" i="0" dirty="0">
              <a:solidFill>
                <a:schemeClr val="bg1"/>
              </a:solidFill>
              <a:effectLst/>
              <a:latin typeface="Roboto" panose="02000000000000000000" pitchFamily="2" charset="0"/>
            </a:endParaRPr>
          </a:p>
          <a:p>
            <a:pPr marL="800100" lvl="1" indent="-342900" algn="l">
              <a:lnSpc>
                <a:spcPct val="150000"/>
              </a:lnSpc>
              <a:buFont typeface="Arial" panose="020B0604020202020204" pitchFamily="34" charset="0"/>
              <a:buChar char="•"/>
            </a:pPr>
            <a:r>
              <a:rPr lang="en-US" b="0" i="0" dirty="0">
                <a:solidFill>
                  <a:schemeClr val="bg1"/>
                </a:solidFill>
                <a:effectLst/>
                <a:latin typeface="Roboto" panose="02000000000000000000" pitchFamily="2" charset="0"/>
              </a:rPr>
              <a:t>While the relationship between BMI and insurance charges is very small, it is still statistically relevant. </a:t>
            </a:r>
          </a:p>
          <a:p>
            <a:pPr marL="800100" lvl="1" indent="-342900" algn="l">
              <a:lnSpc>
                <a:spcPct val="150000"/>
              </a:lnSpc>
              <a:buFont typeface="Arial" panose="020B0604020202020204" pitchFamily="34" charset="0"/>
              <a:buChar char="•"/>
            </a:pPr>
            <a:r>
              <a:rPr lang="en-US" dirty="0">
                <a:solidFill>
                  <a:schemeClr val="bg1"/>
                </a:solidFill>
                <a:latin typeface="Roboto" panose="02000000000000000000" pitchFamily="2" charset="0"/>
              </a:rPr>
              <a:t>It would be interesting to follow this research more in depth to get other variables such as life span, dietary regiments, and overall health statistics to make the research more robust and dive further into the relationships.</a:t>
            </a:r>
            <a:endParaRPr lang="en-US" b="0" i="0" dirty="0">
              <a:solidFill>
                <a:schemeClr val="bg1"/>
              </a:solidFill>
              <a:effectLst/>
              <a:latin typeface="Roboto" panose="02000000000000000000" pitchFamily="2"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778758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Yellow question mark">
            <a:extLst>
              <a:ext uri="{FF2B5EF4-FFF2-40B4-BE49-F238E27FC236}">
                <a16:creationId xmlns:a16="http://schemas.microsoft.com/office/drawing/2014/main" id="{7FBE8CC8-67D7-4505-8179-52842107FD3F}"/>
              </a:ext>
            </a:extLst>
          </p:cNvPr>
          <p:cNvPicPr>
            <a:picLocks noChangeAspect="1"/>
          </p:cNvPicPr>
          <p:nvPr/>
        </p:nvPicPr>
        <p:blipFill rotWithShape="1">
          <a:blip r:embed="rId3"/>
          <a:srcRect l="46008" r="11059"/>
          <a:stretch/>
        </p:blipFill>
        <p:spPr>
          <a:xfrm>
            <a:off x="20" y="10"/>
            <a:ext cx="4580077" cy="6400784"/>
          </a:xfrm>
          <a:prstGeom prst="rect">
            <a:avLst/>
          </a:prstGeom>
        </p:spPr>
      </p:pic>
      <p:cxnSp>
        <p:nvCxnSpPr>
          <p:cNvPr id="14"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399E328-4130-4752-A6F3-186B28F8E130}"/>
              </a:ext>
            </a:extLst>
          </p:cNvPr>
          <p:cNvSpPr txBox="1"/>
          <p:nvPr/>
        </p:nvSpPr>
        <p:spPr>
          <a:xfrm>
            <a:off x="4756728" y="759461"/>
            <a:ext cx="7258639" cy="3760891"/>
          </a:xfrm>
          <a:prstGeom prst="rect">
            <a:avLst/>
          </a:prstGeom>
        </p:spPr>
        <p:txBody>
          <a:bodyPr vert="horz" lIns="0" tIns="45720" rIns="0" bIns="45720" rtlCol="0">
            <a:normAutofit/>
          </a:bodyPr>
          <a:lstStyle/>
          <a:p>
            <a:pPr defTabSz="914400">
              <a:spcAft>
                <a:spcPts val="600"/>
              </a:spcAft>
              <a:buFont typeface="Calibri" panose="020F0502020204030204" pitchFamily="34" charset="0"/>
            </a:pPr>
            <a:r>
              <a:rPr lang="en-US" sz="3600" b="1" dirty="0">
                <a:solidFill>
                  <a:schemeClr val="tx1">
                    <a:lumMod val="75000"/>
                    <a:lumOff val="25000"/>
                  </a:schemeClr>
                </a:solidFill>
                <a:latin typeface="+mj-lt"/>
              </a:rPr>
              <a:t>Thank you for your time and attention,</a:t>
            </a:r>
          </a:p>
          <a:p>
            <a:pPr defTabSz="914400">
              <a:spcAft>
                <a:spcPts val="600"/>
              </a:spcAft>
              <a:buFont typeface="Calibri" panose="020F0502020204030204" pitchFamily="34" charset="0"/>
            </a:pPr>
            <a:endParaRPr lang="en-US" sz="3600" b="1" dirty="0">
              <a:solidFill>
                <a:schemeClr val="tx1">
                  <a:lumMod val="75000"/>
                  <a:lumOff val="25000"/>
                </a:schemeClr>
              </a:solidFill>
              <a:latin typeface="+mj-lt"/>
            </a:endParaRPr>
          </a:p>
          <a:p>
            <a:pPr defTabSz="914400">
              <a:spcAft>
                <a:spcPts val="600"/>
              </a:spcAft>
              <a:buFont typeface="Calibri" panose="020F0502020204030204" pitchFamily="34" charset="0"/>
            </a:pPr>
            <a:endParaRPr lang="en-US" sz="3600" b="1" dirty="0">
              <a:solidFill>
                <a:schemeClr val="tx1">
                  <a:lumMod val="75000"/>
                  <a:lumOff val="25000"/>
                </a:schemeClr>
              </a:solidFill>
              <a:latin typeface="+mj-lt"/>
            </a:endParaRPr>
          </a:p>
          <a:p>
            <a:pPr defTabSz="914400">
              <a:spcAft>
                <a:spcPts val="600"/>
              </a:spcAft>
              <a:buFont typeface="Calibri" panose="020F0502020204030204" pitchFamily="34" charset="0"/>
            </a:pPr>
            <a:r>
              <a:rPr lang="en-US" sz="6600" b="1" dirty="0">
                <a:solidFill>
                  <a:schemeClr val="tx1">
                    <a:lumMod val="75000"/>
                    <a:lumOff val="25000"/>
                  </a:schemeClr>
                </a:solidFill>
                <a:latin typeface="+mj-lt"/>
              </a:rPr>
              <a:t>Questions?</a:t>
            </a:r>
          </a:p>
        </p:txBody>
      </p:sp>
      <p:sp>
        <p:nvSpPr>
          <p:cNvPr id="16" name="Rectangle 15">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31FC0FB1-0F99-450F-BE16-452868EB04D1}"/>
              </a:ext>
            </a:extLst>
          </p:cNvPr>
          <p:cNvSpPr txBox="1"/>
          <p:nvPr/>
        </p:nvSpPr>
        <p:spPr>
          <a:xfrm>
            <a:off x="10024399" y="5816022"/>
            <a:ext cx="2167581" cy="584775"/>
          </a:xfrm>
          <a:prstGeom prst="rect">
            <a:avLst/>
          </a:prstGeom>
          <a:noFill/>
        </p:spPr>
        <p:txBody>
          <a:bodyPr wrap="none" rtlCol="0">
            <a:spAutoFit/>
          </a:bodyPr>
          <a:lstStyle/>
          <a:p>
            <a:r>
              <a:rPr lang="en-US" sz="3200" b="1" dirty="0">
                <a:latin typeface="+mj-lt"/>
              </a:rPr>
              <a:t>Brock Franz</a:t>
            </a:r>
          </a:p>
        </p:txBody>
      </p:sp>
    </p:spTree>
    <p:extLst>
      <p:ext uri="{BB962C8B-B14F-4D97-AF65-F5344CB8AC3E}">
        <p14:creationId xmlns:p14="http://schemas.microsoft.com/office/powerpoint/2010/main" val="2730218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2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C5EAA14-A4C5-477D-A583-1C5CAA035293}"/>
              </a:ext>
            </a:extLst>
          </p:cNvPr>
          <p:cNvSpPr>
            <a:spLocks noGrp="1"/>
          </p:cNvSpPr>
          <p:nvPr>
            <p:ph type="ctrTitle"/>
          </p:nvPr>
        </p:nvSpPr>
        <p:spPr>
          <a:xfrm>
            <a:off x="283248" y="197565"/>
            <a:ext cx="3448259" cy="1666501"/>
          </a:xfrm>
        </p:spPr>
        <p:txBody>
          <a:bodyPr vert="horz" lIns="91440" tIns="45720" rIns="91440" bIns="45720" rtlCol="0" anchor="b">
            <a:normAutofit/>
          </a:bodyPr>
          <a:lstStyle/>
          <a:p>
            <a:r>
              <a:rPr lang="en-US" sz="6600" dirty="0">
                <a:solidFill>
                  <a:srgbClr val="FFFFFF"/>
                </a:solidFill>
              </a:rPr>
              <a:t>Objective</a:t>
            </a:r>
            <a:r>
              <a:rPr lang="en-US" sz="4000" dirty="0">
                <a:solidFill>
                  <a:srgbClr val="FFFFFF"/>
                </a:solidFill>
              </a:rPr>
              <a:t>	</a:t>
            </a:r>
          </a:p>
        </p:txBody>
      </p:sp>
      <p:cxnSp>
        <p:nvCxnSpPr>
          <p:cNvPr id="31" name="Straight Connector 3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A5FDEA6-5A84-466F-986E-183EB964AAF0}"/>
              </a:ext>
            </a:extLst>
          </p:cNvPr>
          <p:cNvSpPr txBox="1"/>
          <p:nvPr/>
        </p:nvSpPr>
        <p:spPr>
          <a:xfrm>
            <a:off x="643467" y="2546224"/>
            <a:ext cx="3448259" cy="3342747"/>
          </a:xfrm>
          <a:prstGeom prst="rect">
            <a:avLst/>
          </a:prstGeom>
        </p:spPr>
        <p:txBody>
          <a:bodyPr vert="horz" lIns="0" tIns="45720" rIns="0" bIns="45720" rtlCol="0">
            <a:normAutofit/>
          </a:bodyPr>
          <a:lstStyle/>
          <a:p>
            <a:pPr marL="285750" indent="-285750" defTabSz="914400">
              <a:spcAft>
                <a:spcPts val="600"/>
              </a:spcAft>
              <a:buFont typeface="Calibri" panose="020F0502020204030204" pitchFamily="34" charset="0"/>
              <a:buChar char="§"/>
            </a:pPr>
            <a:r>
              <a:rPr lang="en-US" dirty="0">
                <a:solidFill>
                  <a:srgbClr val="FFFFFF"/>
                </a:solidFill>
              </a:rPr>
              <a:t>To analyze a given dataset and observe any statistical significances </a:t>
            </a:r>
          </a:p>
          <a:p>
            <a:pPr marL="285750" indent="-285750" defTabSz="914400">
              <a:spcAft>
                <a:spcPts val="600"/>
              </a:spcAft>
              <a:buFont typeface="Calibri" panose="020F0502020204030204" pitchFamily="34" charset="0"/>
              <a:buChar char="§"/>
            </a:pPr>
            <a:r>
              <a:rPr lang="en-US" dirty="0">
                <a:solidFill>
                  <a:srgbClr val="FFFFFF"/>
                </a:solidFill>
              </a:rPr>
              <a:t>Use Python to analyze, organize, and visualize data</a:t>
            </a:r>
          </a:p>
          <a:p>
            <a:pPr marL="285750" indent="-285750" defTabSz="914400">
              <a:spcAft>
                <a:spcPts val="600"/>
              </a:spcAft>
              <a:buFont typeface="Calibri" panose="020F0502020204030204" pitchFamily="34" charset="0"/>
              <a:buChar char="§"/>
            </a:pPr>
            <a:r>
              <a:rPr lang="en-US" dirty="0">
                <a:solidFill>
                  <a:srgbClr val="FFFFFF"/>
                </a:solidFill>
              </a:rPr>
              <a:t>Make final recommendations and observances to give to the end user</a:t>
            </a:r>
          </a:p>
          <a:p>
            <a:pPr marL="285750" indent="-285750" defTabSz="914400">
              <a:spcAft>
                <a:spcPts val="600"/>
              </a:spcAft>
              <a:buFont typeface="Calibri" panose="020F0502020204030204" pitchFamily="34" charset="0"/>
              <a:buChar char="§"/>
            </a:pPr>
            <a:r>
              <a:rPr lang="en-US" dirty="0">
                <a:solidFill>
                  <a:srgbClr val="FFFFFF"/>
                </a:solidFill>
              </a:rPr>
              <a:t>Dataset provided by Kaggle (Link Below) </a:t>
            </a:r>
          </a:p>
        </p:txBody>
      </p:sp>
      <p:sp>
        <p:nvSpPr>
          <p:cNvPr id="4" name="Footer Placeholder 3">
            <a:extLst>
              <a:ext uri="{FF2B5EF4-FFF2-40B4-BE49-F238E27FC236}">
                <a16:creationId xmlns:a16="http://schemas.microsoft.com/office/drawing/2014/main" id="{9907F1EF-CD21-419D-9EBD-5DE8B66E66A4}"/>
              </a:ext>
            </a:extLst>
          </p:cNvPr>
          <p:cNvSpPr>
            <a:spLocks noGrp="1"/>
          </p:cNvSpPr>
          <p:nvPr>
            <p:ph type="ftr" sz="quarter" idx="11"/>
          </p:nvPr>
        </p:nvSpPr>
        <p:spPr>
          <a:xfrm>
            <a:off x="564444" y="6446838"/>
            <a:ext cx="3840480" cy="365125"/>
          </a:xfrm>
        </p:spPr>
        <p:txBody>
          <a:bodyPr vert="horz" lIns="91440" tIns="45720" rIns="91440" bIns="45720" rtlCol="0" anchor="ctr">
            <a:normAutofit/>
          </a:bodyPr>
          <a:lstStyle/>
          <a:p>
            <a:pPr defTabSz="914400">
              <a:lnSpc>
                <a:spcPct val="90000"/>
              </a:lnSpc>
              <a:spcAft>
                <a:spcPts val="600"/>
              </a:spcAft>
            </a:pPr>
            <a:r>
              <a:rPr lang="en-US" sz="900" kern="1200" cap="all" baseline="0">
                <a:solidFill>
                  <a:srgbClr val="FFFFFF"/>
                </a:solidFill>
                <a:latin typeface="+mn-lt"/>
                <a:ea typeface="+mn-ea"/>
                <a:cs typeface="+mn-cs"/>
              </a:rPr>
              <a:t>https://www.kaggle.com/bishnusaransahu/medical-insurance-cost-stat-analysis?select=insurance.csv</a:t>
            </a:r>
          </a:p>
        </p:txBody>
      </p:sp>
      <p:pic>
        <p:nvPicPr>
          <p:cNvPr id="21" name="Picture 20" descr="Calculator, pen, compass, money and a paper with graphs printed on it">
            <a:extLst>
              <a:ext uri="{FF2B5EF4-FFF2-40B4-BE49-F238E27FC236}">
                <a16:creationId xmlns:a16="http://schemas.microsoft.com/office/drawing/2014/main" id="{D584E072-F9E5-4213-A403-698EABDB3B5B}"/>
              </a:ext>
            </a:extLst>
          </p:cNvPr>
          <p:cNvPicPr>
            <a:picLocks noChangeAspect="1"/>
          </p:cNvPicPr>
          <p:nvPr/>
        </p:nvPicPr>
        <p:blipFill rotWithShape="1">
          <a:blip r:embed="rId3"/>
          <a:srcRect l="19000" r="14777" b="-1"/>
          <a:stretch/>
        </p:blipFill>
        <p:spPr>
          <a:xfrm>
            <a:off x="4654296" y="10"/>
            <a:ext cx="7537703" cy="6857990"/>
          </a:xfrm>
          <a:prstGeom prst="rect">
            <a:avLst/>
          </a:prstGeom>
        </p:spPr>
      </p:pic>
    </p:spTree>
    <p:extLst>
      <p:ext uri="{BB962C8B-B14F-4D97-AF65-F5344CB8AC3E}">
        <p14:creationId xmlns:p14="http://schemas.microsoft.com/office/powerpoint/2010/main" val="428634164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2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8638A98B-4B4B-4607-B11F-7DCA0D7CC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pic>
        <p:nvPicPr>
          <p:cNvPr id="4" name="Picture 3" descr="An abstract blue pattern with numbers">
            <a:extLst>
              <a:ext uri="{FF2B5EF4-FFF2-40B4-BE49-F238E27FC236}">
                <a16:creationId xmlns:a16="http://schemas.microsoft.com/office/drawing/2014/main" id="{15CF8843-3D3B-40D1-AFAE-32CF66B8EA02}"/>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colorTemperature colorTemp="11174"/>
                    </a14:imgEffect>
                    <a14:imgEffect>
                      <a14:saturation sat="20000"/>
                    </a14:imgEffect>
                  </a14:imgLayer>
                </a14:imgProps>
              </a:ext>
            </a:extLst>
          </a:blip>
          <a:srcRect l="7808" r="7809" b="1"/>
          <a:stretch/>
        </p:blipFill>
        <p:spPr>
          <a:xfrm>
            <a:off x="0" y="-1"/>
            <a:ext cx="7544518" cy="6857999"/>
          </a:xfrm>
          <a:prstGeom prst="rect">
            <a:avLst/>
          </a:prstGeom>
        </p:spPr>
      </p:pic>
      <p:sp>
        <p:nvSpPr>
          <p:cNvPr id="25" name="Rectangle 24">
            <a:extLst>
              <a:ext uri="{FF2B5EF4-FFF2-40B4-BE49-F238E27FC236}">
                <a16:creationId xmlns:a16="http://schemas.microsoft.com/office/drawing/2014/main" id="{8E3B9B0E-204E-4BFD-B58A-E71D9CDC3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43665" y="0"/>
            <a:ext cx="465455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B2464719-45A6-46F3-8568-8BAC9CA4D857}"/>
              </a:ext>
            </a:extLst>
          </p:cNvPr>
          <p:cNvSpPr txBox="1"/>
          <p:nvPr/>
        </p:nvSpPr>
        <p:spPr>
          <a:xfrm>
            <a:off x="7795491" y="35940"/>
            <a:ext cx="4581236" cy="825601"/>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4800" b="1" spc="-50" dirty="0">
                <a:solidFill>
                  <a:srgbClr val="FFFFFF"/>
                </a:solidFill>
                <a:latin typeface="+mj-lt"/>
                <a:ea typeface="+mj-ea"/>
                <a:cs typeface="+mj-cs"/>
              </a:rPr>
              <a:t>Analyze the Data</a:t>
            </a:r>
          </a:p>
        </p:txBody>
      </p:sp>
      <p:cxnSp>
        <p:nvCxnSpPr>
          <p:cNvPr id="27" name="Straight Connector 26">
            <a:extLst>
              <a:ext uri="{FF2B5EF4-FFF2-40B4-BE49-F238E27FC236}">
                <a16:creationId xmlns:a16="http://schemas.microsoft.com/office/drawing/2014/main" id="{43F94007-F0C4-467F-8ED4-3E4844BFDA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87092"/>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440836A-2645-4BCB-9F16-FB41C535CDE8}"/>
              </a:ext>
            </a:extLst>
          </p:cNvPr>
          <p:cNvSpPr txBox="1"/>
          <p:nvPr/>
        </p:nvSpPr>
        <p:spPr>
          <a:xfrm>
            <a:off x="7789887" y="3989572"/>
            <a:ext cx="4175349"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rPr>
              <a:t>The basics</a:t>
            </a:r>
          </a:p>
          <a:p>
            <a:pPr marL="742950" lvl="1" indent="-285750">
              <a:buFont typeface="Arial" panose="020B0604020202020204" pitchFamily="34" charset="0"/>
              <a:buChar char="•"/>
            </a:pPr>
            <a:r>
              <a:rPr lang="en-US" sz="2000" dirty="0">
                <a:solidFill>
                  <a:schemeClr val="bg1"/>
                </a:solidFill>
              </a:rPr>
              <a:t>Import pandas and other programs</a:t>
            </a:r>
          </a:p>
          <a:p>
            <a:pPr marL="742950" lvl="1" indent="-285750">
              <a:buFont typeface="Arial" panose="020B0604020202020204" pitchFamily="34" charset="0"/>
              <a:buChar char="•"/>
            </a:pPr>
            <a:r>
              <a:rPr lang="en-US" sz="2000" dirty="0">
                <a:solidFill>
                  <a:schemeClr val="bg1"/>
                </a:solidFill>
              </a:rPr>
              <a:t>Load data into a colab notebook</a:t>
            </a:r>
          </a:p>
          <a:p>
            <a:pPr marL="742950" lvl="1" indent="-285750">
              <a:buFont typeface="Arial" panose="020B0604020202020204" pitchFamily="34" charset="0"/>
              <a:buChar char="•"/>
            </a:pPr>
            <a:r>
              <a:rPr lang="en-US" sz="2000" dirty="0">
                <a:solidFill>
                  <a:schemeClr val="bg1"/>
                </a:solidFill>
              </a:rPr>
              <a:t>Call statistical data from each column </a:t>
            </a:r>
          </a:p>
        </p:txBody>
      </p:sp>
      <p:sp>
        <p:nvSpPr>
          <p:cNvPr id="6" name="TextBox 5">
            <a:extLst>
              <a:ext uri="{FF2B5EF4-FFF2-40B4-BE49-F238E27FC236}">
                <a16:creationId xmlns:a16="http://schemas.microsoft.com/office/drawing/2014/main" id="{AFFF98C7-A779-48F8-A179-59A6C04B8149}"/>
              </a:ext>
            </a:extLst>
          </p:cNvPr>
          <p:cNvSpPr txBox="1"/>
          <p:nvPr/>
        </p:nvSpPr>
        <p:spPr>
          <a:xfrm>
            <a:off x="7795491" y="963618"/>
            <a:ext cx="3851564" cy="292387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There are 7 columns in this dataset that include 1338 rows giving variables for:</a:t>
            </a:r>
          </a:p>
          <a:p>
            <a:pPr marL="742950" lvl="1" indent="-285750">
              <a:buFont typeface="Arial" panose="020B0604020202020204" pitchFamily="34" charset="0"/>
              <a:buChar char="•"/>
            </a:pPr>
            <a:r>
              <a:rPr lang="en-US" sz="1600" dirty="0">
                <a:solidFill>
                  <a:schemeClr val="bg1"/>
                </a:solidFill>
              </a:rPr>
              <a:t>Age</a:t>
            </a:r>
          </a:p>
          <a:p>
            <a:pPr marL="742950" lvl="1" indent="-285750">
              <a:buFont typeface="Arial" panose="020B0604020202020204" pitchFamily="34" charset="0"/>
              <a:buChar char="•"/>
            </a:pPr>
            <a:r>
              <a:rPr lang="en-US" sz="1600" dirty="0">
                <a:solidFill>
                  <a:schemeClr val="bg1"/>
                </a:solidFill>
              </a:rPr>
              <a:t>Sex</a:t>
            </a:r>
          </a:p>
          <a:p>
            <a:pPr marL="742950" lvl="1" indent="-285750">
              <a:buFont typeface="Arial" panose="020B0604020202020204" pitchFamily="34" charset="0"/>
              <a:buChar char="•"/>
            </a:pPr>
            <a:r>
              <a:rPr lang="en-US" sz="1600" dirty="0">
                <a:solidFill>
                  <a:schemeClr val="bg1"/>
                </a:solidFill>
              </a:rPr>
              <a:t>BMI</a:t>
            </a:r>
          </a:p>
          <a:p>
            <a:pPr marL="742950" lvl="1" indent="-285750">
              <a:buFont typeface="Arial" panose="020B0604020202020204" pitchFamily="34" charset="0"/>
              <a:buChar char="•"/>
            </a:pPr>
            <a:r>
              <a:rPr lang="en-US" sz="1600" dirty="0">
                <a:solidFill>
                  <a:schemeClr val="bg1"/>
                </a:solidFill>
              </a:rPr>
              <a:t>Number of Children</a:t>
            </a:r>
          </a:p>
          <a:p>
            <a:pPr marL="742950" lvl="1" indent="-285750">
              <a:buFont typeface="Arial" panose="020B0604020202020204" pitchFamily="34" charset="0"/>
              <a:buChar char="•"/>
            </a:pPr>
            <a:r>
              <a:rPr lang="en-US" sz="1600" dirty="0">
                <a:solidFill>
                  <a:schemeClr val="bg1"/>
                </a:solidFill>
              </a:rPr>
              <a:t>Smoker</a:t>
            </a:r>
          </a:p>
          <a:p>
            <a:pPr marL="742950" lvl="1" indent="-285750">
              <a:buFont typeface="Arial" panose="020B0604020202020204" pitchFamily="34" charset="0"/>
              <a:buChar char="•"/>
            </a:pPr>
            <a:r>
              <a:rPr lang="en-US" sz="1600" dirty="0">
                <a:solidFill>
                  <a:schemeClr val="bg1"/>
                </a:solidFill>
              </a:rPr>
              <a:t>Region located</a:t>
            </a:r>
          </a:p>
          <a:p>
            <a:pPr marL="742950" lvl="1" indent="-285750">
              <a:buFont typeface="Arial" panose="020B0604020202020204" pitchFamily="34" charset="0"/>
              <a:buChar char="•"/>
            </a:pPr>
            <a:r>
              <a:rPr lang="en-US" sz="1600" dirty="0">
                <a:solidFill>
                  <a:schemeClr val="bg1"/>
                </a:solidFill>
              </a:rPr>
              <a:t>Insurance charges annually</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2021866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8C7E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9FD36-1DC4-4EB3-9618-76BE0359DD4C}"/>
              </a:ext>
            </a:extLst>
          </p:cNvPr>
          <p:cNvSpPr>
            <a:spLocks noGrp="1"/>
          </p:cNvSpPr>
          <p:nvPr>
            <p:ph type="title"/>
          </p:nvPr>
        </p:nvSpPr>
        <p:spPr>
          <a:xfrm>
            <a:off x="181553" y="308493"/>
            <a:ext cx="4230192" cy="570791"/>
          </a:xfrm>
        </p:spPr>
        <p:txBody>
          <a:bodyPr>
            <a:noAutofit/>
          </a:bodyPr>
          <a:lstStyle/>
          <a:p>
            <a:r>
              <a:rPr lang="en-US" sz="4800" b="1" dirty="0"/>
              <a:t>Statistical Data</a:t>
            </a:r>
          </a:p>
        </p:txBody>
      </p:sp>
      <p:sp>
        <p:nvSpPr>
          <p:cNvPr id="4" name="Text Placeholder 3">
            <a:extLst>
              <a:ext uri="{FF2B5EF4-FFF2-40B4-BE49-F238E27FC236}">
                <a16:creationId xmlns:a16="http://schemas.microsoft.com/office/drawing/2014/main" id="{EDE73BA0-D8D1-4D4D-87AF-B77B22229A99}"/>
              </a:ext>
            </a:extLst>
          </p:cNvPr>
          <p:cNvSpPr>
            <a:spLocks noGrp="1"/>
          </p:cNvSpPr>
          <p:nvPr>
            <p:ph type="body" sz="half" idx="2"/>
          </p:nvPr>
        </p:nvSpPr>
        <p:spPr>
          <a:xfrm>
            <a:off x="181553" y="1063421"/>
            <a:ext cx="4399683" cy="5586761"/>
          </a:xfrm>
        </p:spPr>
        <p:txBody>
          <a:bodyPr>
            <a:normAutofit lnSpcReduction="10000"/>
          </a:bodyPr>
          <a:lstStyle/>
          <a:p>
            <a:pPr marL="285750" indent="-285750">
              <a:buFont typeface="Wingdings" panose="05000000000000000000" pitchFamily="2" charset="2"/>
              <a:buChar char="§"/>
            </a:pPr>
            <a:r>
              <a:rPr lang="en-US" sz="2000" dirty="0">
                <a:solidFill>
                  <a:schemeClr val="bg1"/>
                </a:solidFill>
              </a:rPr>
              <a:t>Create a “dummy” data to divide categorical columns in to separate entities</a:t>
            </a:r>
          </a:p>
          <a:p>
            <a:pPr marL="742950" lvl="1" indent="-285750">
              <a:buFont typeface="Arial" panose="020B0604020202020204" pitchFamily="34" charset="0"/>
              <a:buChar char="•"/>
            </a:pPr>
            <a:r>
              <a:rPr lang="en-US" sz="1400" dirty="0">
                <a:solidFill>
                  <a:schemeClr val="bg1"/>
                </a:solidFill>
              </a:rPr>
              <a:t>Gender into 2 groups</a:t>
            </a:r>
          </a:p>
          <a:p>
            <a:pPr marL="742950" lvl="1" indent="-285750">
              <a:buFont typeface="Arial" panose="020B0604020202020204" pitchFamily="34" charset="0"/>
              <a:buChar char="•"/>
            </a:pPr>
            <a:r>
              <a:rPr lang="en-US" sz="1400" dirty="0">
                <a:solidFill>
                  <a:schemeClr val="bg1"/>
                </a:solidFill>
              </a:rPr>
              <a:t>Smokers into 2 groups</a:t>
            </a:r>
          </a:p>
          <a:p>
            <a:pPr marL="742950" lvl="1" indent="-285750">
              <a:buFont typeface="Arial" panose="020B0604020202020204" pitchFamily="34" charset="0"/>
              <a:buChar char="•"/>
            </a:pPr>
            <a:r>
              <a:rPr lang="en-US" sz="1400" dirty="0">
                <a:solidFill>
                  <a:schemeClr val="bg1"/>
                </a:solidFill>
              </a:rPr>
              <a:t>Region into 4 groups</a:t>
            </a:r>
          </a:p>
          <a:p>
            <a:pPr marL="285750" indent="-285750">
              <a:buFont typeface="Wingdings" panose="05000000000000000000" pitchFamily="2" charset="2"/>
              <a:buChar char="§"/>
            </a:pPr>
            <a:r>
              <a:rPr lang="en-US" sz="2000" dirty="0">
                <a:solidFill>
                  <a:schemeClr val="bg1"/>
                </a:solidFill>
              </a:rPr>
              <a:t>Run correlation model and display in heatmap</a:t>
            </a:r>
          </a:p>
          <a:p>
            <a:pPr marL="285750" indent="-285750">
              <a:buFont typeface="Wingdings" panose="05000000000000000000" pitchFamily="2" charset="2"/>
              <a:buChar char="§"/>
            </a:pPr>
            <a:r>
              <a:rPr lang="en-US" sz="2000" dirty="0">
                <a:solidFill>
                  <a:schemeClr val="bg1"/>
                </a:solidFill>
              </a:rPr>
              <a:t>The closer the correlation is to number one, the higher the likely the variables have a direct relationship.</a:t>
            </a:r>
          </a:p>
          <a:p>
            <a:pPr marL="285750" indent="-285750">
              <a:buFont typeface="Wingdings" panose="05000000000000000000" pitchFamily="2" charset="2"/>
              <a:buChar char="§"/>
            </a:pPr>
            <a:r>
              <a:rPr lang="en-US" sz="2000" dirty="0">
                <a:solidFill>
                  <a:schemeClr val="bg1"/>
                </a:solidFill>
              </a:rPr>
              <a:t>Smoking and BMI each have a clear correlation with charges</a:t>
            </a:r>
          </a:p>
          <a:p>
            <a:endParaRPr lang="en-US" sz="2000" dirty="0">
              <a:solidFill>
                <a:schemeClr val="bg1"/>
              </a:solidFill>
            </a:endParaRPr>
          </a:p>
          <a:p>
            <a:pPr lvl="1"/>
            <a:endParaRPr lang="en-US" dirty="0">
              <a:solidFill>
                <a:schemeClr val="bg1"/>
              </a:solidFill>
            </a:endParaRPr>
          </a:p>
        </p:txBody>
      </p:sp>
      <p:pic>
        <p:nvPicPr>
          <p:cNvPr id="1026" name="Picture 2">
            <a:extLst>
              <a:ext uri="{FF2B5EF4-FFF2-40B4-BE49-F238E27FC236}">
                <a16:creationId xmlns:a16="http://schemas.microsoft.com/office/drawing/2014/main" id="{AF1022CA-373A-4D09-AEDE-56648AD8D01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011205" y="593888"/>
            <a:ext cx="6921544" cy="5191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639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1" name="Straight Connector 5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5E9FFD66-E8A6-43BD-8BB6-90C802593AA6}"/>
              </a:ext>
            </a:extLst>
          </p:cNvPr>
          <p:cNvSpPr>
            <a:spLocks noGrp="1"/>
          </p:cNvSpPr>
          <p:nvPr>
            <p:ph type="title"/>
          </p:nvPr>
        </p:nvSpPr>
        <p:spPr>
          <a:xfrm>
            <a:off x="448457" y="736958"/>
            <a:ext cx="5977937" cy="687044"/>
          </a:xfrm>
        </p:spPr>
        <p:txBody>
          <a:bodyPr vert="horz" lIns="91440" tIns="45720" rIns="91440" bIns="45720" rtlCol="0" anchor="b">
            <a:noAutofit/>
          </a:bodyPr>
          <a:lstStyle/>
          <a:p>
            <a:r>
              <a:rPr lang="en-US" sz="5400" b="1" dirty="0"/>
              <a:t>Hypothesis #1</a:t>
            </a:r>
          </a:p>
        </p:txBody>
      </p:sp>
      <p:cxnSp>
        <p:nvCxnSpPr>
          <p:cNvPr id="55" name="Straight Connector 5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2D4CDBD4-B38A-4CA6-B8E4-F3D4E8B3C9BD}"/>
              </a:ext>
            </a:extLst>
          </p:cNvPr>
          <p:cNvSpPr>
            <a:spLocks noGrp="1"/>
          </p:cNvSpPr>
          <p:nvPr>
            <p:ph type="body" sz="half" idx="2"/>
          </p:nvPr>
        </p:nvSpPr>
        <p:spPr>
          <a:xfrm>
            <a:off x="448457" y="2778295"/>
            <a:ext cx="5977938" cy="3342747"/>
          </a:xfrm>
        </p:spPr>
        <p:txBody>
          <a:bodyPr vert="horz" lIns="0" tIns="45720" rIns="0" bIns="45720" rtlCol="0">
            <a:normAutofit fontScale="92500"/>
          </a:bodyPr>
          <a:lstStyle/>
          <a:p>
            <a:pPr algn="l"/>
            <a:r>
              <a:rPr lang="en-US" sz="2400" b="0" i="0" dirty="0">
                <a:solidFill>
                  <a:schemeClr val="tx1"/>
                </a:solidFill>
                <a:effectLst/>
                <a:latin typeface="Roboto" panose="02000000000000000000" pitchFamily="2" charset="0"/>
              </a:rPr>
              <a:t>Do smokers incur more medical charges than non smokers?</a:t>
            </a:r>
          </a:p>
          <a:p>
            <a:pPr marL="457200" fontAlgn="base">
              <a:lnSpc>
                <a:spcPct val="150000"/>
              </a:lnSpc>
              <a:spcBef>
                <a:spcPts val="0"/>
              </a:spcBef>
              <a:spcAft>
                <a:spcPts val="0"/>
              </a:spcAft>
              <a:buFont typeface="Calibri" panose="020F0502020204030204" pitchFamily="34" charset="0"/>
              <a:buChar char="•"/>
            </a:pPr>
            <a:r>
              <a:rPr lang="en-US" sz="2000" b="0" i="0" u="none" strike="noStrike" dirty="0">
                <a:effectLst/>
              </a:rPr>
              <a:t>H</a:t>
            </a:r>
            <a:r>
              <a:rPr lang="en-US" sz="2000" b="0" i="0" u="none" strike="noStrike" baseline="-25000" dirty="0">
                <a:effectLst/>
              </a:rPr>
              <a:t>o</a:t>
            </a:r>
            <a:r>
              <a:rPr lang="en-US" sz="2000" b="0" i="0" u="none" strike="noStrike" dirty="0">
                <a:effectLst/>
              </a:rPr>
              <a:t>= There is no significant difference in medical cost between smokers and non smokers.</a:t>
            </a:r>
          </a:p>
          <a:p>
            <a:pPr marL="457200" fontAlgn="base">
              <a:lnSpc>
                <a:spcPct val="150000"/>
              </a:lnSpc>
              <a:spcBef>
                <a:spcPts val="0"/>
              </a:spcBef>
              <a:spcAft>
                <a:spcPts val="800"/>
              </a:spcAft>
              <a:buFont typeface="Calibri" panose="020F0502020204030204" pitchFamily="34" charset="0"/>
              <a:buChar char="•"/>
            </a:pPr>
            <a:r>
              <a:rPr lang="en-US" sz="2000" b="0" i="0" u="none" strike="noStrike" dirty="0">
                <a:effectLst/>
              </a:rPr>
              <a:t>H</a:t>
            </a:r>
            <a:r>
              <a:rPr lang="en-US" sz="2000" b="0" i="0" u="none" strike="noStrike" baseline="-25000" dirty="0">
                <a:effectLst/>
              </a:rPr>
              <a:t>a</a:t>
            </a:r>
            <a:r>
              <a:rPr lang="en-US" sz="2000" b="0" i="0" u="none" strike="noStrike" dirty="0">
                <a:effectLst/>
              </a:rPr>
              <a:t>= There is a significant difference in medical costs between smokers and non smokers.</a:t>
            </a:r>
          </a:p>
          <a:p>
            <a:pPr marL="800100" lvl="1" indent="-342900">
              <a:lnSpc>
                <a:spcPct val="100000"/>
              </a:lnSpc>
              <a:spcBef>
                <a:spcPts val="1200"/>
              </a:spcBef>
              <a:spcAft>
                <a:spcPts val="200"/>
              </a:spcAft>
              <a:buFont typeface="Calibri" panose="020F0502020204030204" pitchFamily="34" charset="0"/>
              <a:buChar char="•"/>
            </a:pPr>
            <a:endParaRPr lang="en-US" sz="1800" cap="all" spc="200" dirty="0">
              <a:solidFill>
                <a:srgbClr val="FFFFFF"/>
              </a:solidFill>
            </a:endParaRPr>
          </a:p>
        </p:txBody>
      </p:sp>
      <p:pic>
        <p:nvPicPr>
          <p:cNvPr id="19" name="Picture 18" descr="A calculus formula">
            <a:extLst>
              <a:ext uri="{FF2B5EF4-FFF2-40B4-BE49-F238E27FC236}">
                <a16:creationId xmlns:a16="http://schemas.microsoft.com/office/drawing/2014/main" id="{CA631040-38B4-4EB0-9A8E-766FF14598AA}"/>
              </a:ext>
            </a:extLst>
          </p:cNvPr>
          <p:cNvPicPr>
            <a:picLocks noChangeAspect="1"/>
          </p:cNvPicPr>
          <p:nvPr/>
        </p:nvPicPr>
        <p:blipFill rotWithShape="1">
          <a:blip r:embed="rId3"/>
          <a:srcRect l="24065" r="31356" b="-1"/>
          <a:stretch/>
        </p:blipFill>
        <p:spPr>
          <a:xfrm>
            <a:off x="7611902" y="10"/>
            <a:ext cx="4580097" cy="6857990"/>
          </a:xfrm>
          <a:prstGeom prst="rect">
            <a:avLst/>
          </a:prstGeom>
        </p:spPr>
      </p:pic>
    </p:spTree>
    <p:extLst>
      <p:ext uri="{BB962C8B-B14F-4D97-AF65-F5344CB8AC3E}">
        <p14:creationId xmlns:p14="http://schemas.microsoft.com/office/powerpoint/2010/main" val="284779011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3" name="Straight Connector 7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61C4F4C-9B4D-4FEA-871E-73B8B858433E}"/>
              </a:ext>
            </a:extLst>
          </p:cNvPr>
          <p:cNvSpPr>
            <a:spLocks noGrp="1"/>
          </p:cNvSpPr>
          <p:nvPr>
            <p:ph type="title"/>
          </p:nvPr>
        </p:nvSpPr>
        <p:spPr>
          <a:xfrm>
            <a:off x="357273" y="215967"/>
            <a:ext cx="4089949" cy="828035"/>
          </a:xfrm>
        </p:spPr>
        <p:txBody>
          <a:bodyPr vert="horz" lIns="91440" tIns="45720" rIns="91440" bIns="45720" rtlCol="0" anchor="b">
            <a:normAutofit fontScale="90000"/>
          </a:bodyPr>
          <a:lstStyle/>
          <a:p>
            <a:r>
              <a:rPr lang="en-US" sz="4400" b="1" dirty="0"/>
              <a:t>Statistical Testing</a:t>
            </a:r>
          </a:p>
        </p:txBody>
      </p:sp>
      <p:cxnSp>
        <p:nvCxnSpPr>
          <p:cNvPr id="79" name="Straight Connector 78">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49D43BC7-51D1-40FB-AFC4-14F0D7A5D0F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11419" y="235401"/>
            <a:ext cx="6275667" cy="4248642"/>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C748976F-69FE-4A24-AAD2-7CE9226B8211}"/>
              </a:ext>
            </a:extLst>
          </p:cNvPr>
          <p:cNvSpPr>
            <a:spLocks noGrp="1"/>
          </p:cNvSpPr>
          <p:nvPr>
            <p:ph type="body" sz="half" idx="2"/>
          </p:nvPr>
        </p:nvSpPr>
        <p:spPr>
          <a:xfrm>
            <a:off x="357273" y="1400739"/>
            <a:ext cx="4089949" cy="4525819"/>
          </a:xfrm>
        </p:spPr>
        <p:txBody>
          <a:bodyPr>
            <a:normAutofit/>
          </a:bodyPr>
          <a:lstStyle/>
          <a:p>
            <a:pPr marL="285750" indent="-285750">
              <a:buFont typeface="Arial" panose="020B0604020202020204" pitchFamily="34" charset="0"/>
              <a:buChar char="•"/>
            </a:pPr>
            <a:r>
              <a:rPr lang="en-US" dirty="0">
                <a:solidFill>
                  <a:schemeClr val="bg1"/>
                </a:solidFill>
              </a:rPr>
              <a:t>Boxplot shows a significant variance between smokers and non smokers</a:t>
            </a:r>
          </a:p>
          <a:p>
            <a:pPr marL="285750" indent="-285750">
              <a:buFont typeface="Arial" panose="020B0604020202020204" pitchFamily="34" charset="0"/>
              <a:buChar char="•"/>
            </a:pPr>
            <a:r>
              <a:rPr lang="en-US" b="0" i="0" dirty="0">
                <a:solidFill>
                  <a:schemeClr val="bg1"/>
                </a:solidFill>
                <a:effectLst/>
                <a:latin typeface="Roboto" panose="02000000000000000000" pitchFamily="2" charset="0"/>
              </a:rPr>
              <a:t>Pearson Correlation test shows a correlation coefficient of .787 and a p value of p&lt;.005 between smoking and charges.</a:t>
            </a:r>
          </a:p>
          <a:p>
            <a:pPr marL="285750" indent="-285750">
              <a:buFont typeface="Arial" panose="020B0604020202020204" pitchFamily="34" charset="0"/>
              <a:buChar char="•"/>
            </a:pPr>
            <a:r>
              <a:rPr lang="en-US" b="0" i="0" dirty="0">
                <a:solidFill>
                  <a:schemeClr val="bg1"/>
                </a:solidFill>
                <a:effectLst/>
                <a:latin typeface="Roboto" panose="02000000000000000000" pitchFamily="2" charset="0"/>
              </a:rPr>
              <a:t>High correlation and extremely low p-value assume statistical significance</a:t>
            </a:r>
          </a:p>
          <a:p>
            <a:pPr marL="285750" indent="-285750">
              <a:buFont typeface="Arial" panose="020B0604020202020204" pitchFamily="34" charset="0"/>
              <a:buChar char="•"/>
            </a:pPr>
            <a:endParaRPr lang="en-US" dirty="0">
              <a:solidFill>
                <a:schemeClr val="bg1"/>
              </a:solidFill>
            </a:endParaRPr>
          </a:p>
        </p:txBody>
      </p:sp>
      <p:sp>
        <p:nvSpPr>
          <p:cNvPr id="5" name="TextBox 4">
            <a:extLst>
              <a:ext uri="{FF2B5EF4-FFF2-40B4-BE49-F238E27FC236}">
                <a16:creationId xmlns:a16="http://schemas.microsoft.com/office/drawing/2014/main" id="{A5724145-D532-4B8C-8721-2F3011D3B2CF}"/>
              </a:ext>
            </a:extLst>
          </p:cNvPr>
          <p:cNvSpPr txBox="1"/>
          <p:nvPr/>
        </p:nvSpPr>
        <p:spPr>
          <a:xfrm>
            <a:off x="4854011" y="5338614"/>
            <a:ext cx="7491153" cy="923330"/>
          </a:xfrm>
          <a:prstGeom prst="rect">
            <a:avLst/>
          </a:prstGeom>
          <a:noFill/>
        </p:spPr>
        <p:txBody>
          <a:bodyPr wrap="none" rtlCol="0">
            <a:spAutoFit/>
          </a:bodyPr>
          <a:lstStyle/>
          <a:p>
            <a:r>
              <a:rPr lang="en-US" b="0" dirty="0">
                <a:solidFill>
                  <a:srgbClr val="000000"/>
                </a:solidFill>
                <a:effectLst/>
                <a:latin typeface="Courier New" panose="02070309020205020404" pitchFamily="49" charset="0"/>
              </a:rPr>
              <a:t>stats.pearsonr(dummy[</a:t>
            </a:r>
            <a:r>
              <a:rPr lang="en-US" b="0" dirty="0">
                <a:solidFill>
                  <a:srgbClr val="A31515"/>
                </a:solidFill>
                <a:effectLst/>
                <a:latin typeface="Courier New" panose="02070309020205020404" pitchFamily="49" charset="0"/>
              </a:rPr>
              <a:t>'</a:t>
            </a:r>
            <a:r>
              <a:rPr lang="en-US" b="0" dirty="0" err="1">
                <a:solidFill>
                  <a:srgbClr val="A31515"/>
                </a:solidFill>
                <a:effectLst/>
                <a:latin typeface="Courier New" panose="02070309020205020404" pitchFamily="49" charset="0"/>
              </a:rPr>
              <a:t>Smoker_yes</a:t>
            </a:r>
            <a:r>
              <a:rPr lang="en-US" b="0" dirty="0">
                <a:solidFill>
                  <a:srgbClr val="A31515"/>
                </a:solidFill>
                <a:effectLst/>
                <a:latin typeface="Courier New" panose="02070309020205020404" pitchFamily="49" charset="0"/>
              </a:rPr>
              <a:t>'</a:t>
            </a:r>
            <a:r>
              <a:rPr lang="en-US" b="0" dirty="0">
                <a:solidFill>
                  <a:srgbClr val="000000"/>
                </a:solidFill>
                <a:effectLst/>
                <a:latin typeface="Courier New" panose="02070309020205020404" pitchFamily="49" charset="0"/>
              </a:rPr>
              <a:t>], dummy[</a:t>
            </a:r>
            <a:r>
              <a:rPr lang="en-US" b="0" dirty="0">
                <a:solidFill>
                  <a:srgbClr val="A31515"/>
                </a:solidFill>
                <a:effectLst/>
                <a:latin typeface="Courier New" panose="02070309020205020404" pitchFamily="49" charset="0"/>
              </a:rPr>
              <a:t>'charges’</a:t>
            </a:r>
            <a:r>
              <a:rPr lang="en-US" b="0" dirty="0">
                <a:solidFill>
                  <a:srgbClr val="000000"/>
                </a:solidFill>
                <a:effectLst/>
                <a:latin typeface="Courier New" panose="02070309020205020404" pitchFamily="49" charset="0"/>
              </a:rPr>
              <a:t>])</a:t>
            </a:r>
          </a:p>
          <a:p>
            <a:r>
              <a:rPr lang="en-US" b="0" i="0" dirty="0">
                <a:solidFill>
                  <a:srgbClr val="212121"/>
                </a:solidFill>
                <a:effectLst/>
                <a:latin typeface="Courier New" panose="02070309020205020404" pitchFamily="49" charset="0"/>
              </a:rPr>
              <a:t>(0.7872514304984775, 8.271435842176839e-283)</a:t>
            </a:r>
            <a:endParaRPr lang="en-US" b="0" dirty="0">
              <a:solidFill>
                <a:srgbClr val="000000"/>
              </a:solidFill>
              <a:effectLst/>
              <a:latin typeface="Courier New" panose="02070309020205020404" pitchFamily="49" charset="0"/>
            </a:endParaRPr>
          </a:p>
          <a:p>
            <a:endParaRPr lang="en-US" dirty="0"/>
          </a:p>
        </p:txBody>
      </p:sp>
    </p:spTree>
    <p:extLst>
      <p:ext uri="{BB962C8B-B14F-4D97-AF65-F5344CB8AC3E}">
        <p14:creationId xmlns:p14="http://schemas.microsoft.com/office/powerpoint/2010/main" val="1611785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3078" name="Rectangle 19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079" name="Straight Connector 19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080" name="Rectangle 193">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553C48-1228-460F-B334-D1DC3B205C25}"/>
              </a:ext>
            </a:extLst>
          </p:cNvPr>
          <p:cNvSpPr>
            <a:spLocks noGrp="1"/>
          </p:cNvSpPr>
          <p:nvPr>
            <p:ph type="title"/>
          </p:nvPr>
        </p:nvSpPr>
        <p:spPr>
          <a:xfrm>
            <a:off x="133210" y="194676"/>
            <a:ext cx="6432434" cy="794230"/>
          </a:xfrm>
        </p:spPr>
        <p:txBody>
          <a:bodyPr vert="horz" lIns="91440" tIns="45720" rIns="91440" bIns="45720" rtlCol="0" anchor="b">
            <a:noAutofit/>
          </a:bodyPr>
          <a:lstStyle/>
          <a:p>
            <a:r>
              <a:rPr lang="en-US" sz="5400" b="1" dirty="0">
                <a:solidFill>
                  <a:schemeClr val="tx1">
                    <a:lumMod val="75000"/>
                    <a:lumOff val="25000"/>
                  </a:schemeClr>
                </a:solidFill>
              </a:rPr>
              <a:t>Testing Continued</a:t>
            </a:r>
          </a:p>
        </p:txBody>
      </p:sp>
      <p:cxnSp>
        <p:nvCxnSpPr>
          <p:cNvPr id="3081" name="Straight Connector 194">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6240" y="2267421"/>
            <a:ext cx="60350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8C1FDF8F-C20F-4408-B950-161EA5192CFB}"/>
              </a:ext>
            </a:extLst>
          </p:cNvPr>
          <p:cNvSpPr>
            <a:spLocks noGrp="1"/>
          </p:cNvSpPr>
          <p:nvPr>
            <p:ph type="body" sz="half" idx="2"/>
          </p:nvPr>
        </p:nvSpPr>
        <p:spPr>
          <a:xfrm>
            <a:off x="342241" y="1520736"/>
            <a:ext cx="6432434" cy="3461658"/>
          </a:xfrm>
        </p:spPr>
        <p:txBody>
          <a:bodyPr vert="horz" lIns="0" tIns="45720" rIns="0" bIns="45720" rtlCol="0">
            <a:normAutofit fontScale="92500" lnSpcReduction="10000"/>
          </a:bodyPr>
          <a:lstStyle/>
          <a:p>
            <a:pPr marL="285750" indent="-285750">
              <a:lnSpc>
                <a:spcPct val="100000"/>
              </a:lnSpc>
              <a:buFont typeface="Arial" panose="020B0604020202020204" pitchFamily="34" charset="0"/>
              <a:buChar char="•"/>
            </a:pPr>
            <a:r>
              <a:rPr lang="en-US" sz="2000" dirty="0">
                <a:solidFill>
                  <a:schemeClr val="tx1"/>
                </a:solidFill>
              </a:rPr>
              <a:t>Run a T-test assuming unequal variances on charges of smokers vs non-smokers</a:t>
            </a:r>
          </a:p>
          <a:p>
            <a:pPr marL="285750" indent="-285750">
              <a:lnSpc>
                <a:spcPct val="100000"/>
              </a:lnSpc>
              <a:buFont typeface="Arial" panose="020B0604020202020204" pitchFamily="34" charset="0"/>
              <a:buChar char="•"/>
            </a:pPr>
            <a:r>
              <a:rPr lang="en-US" sz="2000" b="0" i="0" dirty="0">
                <a:solidFill>
                  <a:srgbClr val="212121"/>
                </a:solidFill>
                <a:effectLst/>
              </a:rPr>
              <a:t>T-test shows a standard deviation of 32.75 between the 2 samples with a very small p-value at p&lt;.005</a:t>
            </a:r>
          </a:p>
          <a:p>
            <a:pPr marL="285750" indent="-285750">
              <a:lnSpc>
                <a:spcPct val="100000"/>
              </a:lnSpc>
              <a:buFont typeface="Arial" panose="020B0604020202020204" pitchFamily="34" charset="0"/>
              <a:buChar char="•"/>
            </a:pPr>
            <a:r>
              <a:rPr lang="en-US" sz="2000" b="0" i="0" dirty="0">
                <a:solidFill>
                  <a:srgbClr val="212121"/>
                </a:solidFill>
                <a:effectLst/>
              </a:rPr>
              <a:t>Histograms show smokers charges are spread more evenly across the x-axis while non smokers are skewed left.</a:t>
            </a:r>
          </a:p>
          <a:p>
            <a:pPr marL="285750" indent="-285750">
              <a:lnSpc>
                <a:spcPct val="100000"/>
              </a:lnSpc>
              <a:buFont typeface="Arial" panose="020B0604020202020204" pitchFamily="34" charset="0"/>
              <a:buChar char="•"/>
            </a:pPr>
            <a:r>
              <a:rPr lang="en-US" sz="2000" b="0" i="0" dirty="0">
                <a:solidFill>
                  <a:srgbClr val="212121"/>
                </a:solidFill>
                <a:effectLst/>
              </a:rPr>
              <a:t>The difference in means at the 95% confidence interval is between 25026.77764671189 and 22205.14942064140</a:t>
            </a:r>
          </a:p>
          <a:p>
            <a:pPr marL="285750" indent="-285750">
              <a:lnSpc>
                <a:spcPct val="100000"/>
              </a:lnSpc>
              <a:buFont typeface="Arial" panose="020B0604020202020204" pitchFamily="34" charset="0"/>
              <a:buChar char="•"/>
            </a:pPr>
            <a:endParaRPr lang="en-US" b="0" i="0" dirty="0">
              <a:solidFill>
                <a:srgbClr val="212121"/>
              </a:solidFill>
              <a:effectLst/>
            </a:endParaRPr>
          </a:p>
          <a:p>
            <a:pPr marL="285750" indent="-285750">
              <a:lnSpc>
                <a:spcPct val="100000"/>
              </a:lnSpc>
              <a:buFont typeface="Arial" panose="020B0604020202020204" pitchFamily="34" charset="0"/>
              <a:buChar char="•"/>
            </a:pPr>
            <a:endParaRPr lang="en-US" dirty="0">
              <a:solidFill>
                <a:schemeClr val="tx1"/>
              </a:solidFill>
            </a:endParaRPr>
          </a:p>
        </p:txBody>
      </p:sp>
      <p:pic>
        <p:nvPicPr>
          <p:cNvPr id="3074" name="Picture 2">
            <a:extLst>
              <a:ext uri="{FF2B5EF4-FFF2-40B4-BE49-F238E27FC236}">
                <a16:creationId xmlns:a16="http://schemas.microsoft.com/office/drawing/2014/main" id="{9A3FED61-0A76-4744-809C-FB95A64D60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654" r="3" b="3"/>
          <a:stretch/>
        </p:blipFill>
        <p:spPr bwMode="auto">
          <a:xfrm>
            <a:off x="7556687" y="634947"/>
            <a:ext cx="4001315" cy="261661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A5865AC-7157-4E6F-AA2E-E9AA906574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643" r="-2" b="-2"/>
          <a:stretch/>
        </p:blipFill>
        <p:spPr bwMode="auto">
          <a:xfrm>
            <a:off x="7556686" y="3337869"/>
            <a:ext cx="4001315" cy="2616618"/>
          </a:xfrm>
          <a:prstGeom prst="rect">
            <a:avLst/>
          </a:prstGeom>
          <a:noFill/>
          <a:extLst>
            <a:ext uri="{909E8E84-426E-40DD-AFC4-6F175D3DCCD1}">
              <a14:hiddenFill xmlns:a14="http://schemas.microsoft.com/office/drawing/2010/main">
                <a:solidFill>
                  <a:srgbClr val="FFFFFF"/>
                </a:solidFill>
              </a14:hiddenFill>
            </a:ext>
          </a:extLst>
        </p:spPr>
      </p:pic>
      <p:sp>
        <p:nvSpPr>
          <p:cNvPr id="196" name="Rectangle 195">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37342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24000">
              <a:schemeClr val="bg2">
                <a:lumMod val="25000"/>
                <a:lumOff val="75000"/>
              </a:schemeClr>
            </a:gs>
            <a:gs pos="54000">
              <a:schemeClr val="accent1">
                <a:lumMod val="45000"/>
                <a:lumOff val="55000"/>
              </a:schemeClr>
            </a:gs>
            <a:gs pos="77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7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7" name="Rectangle 76">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553C48-1228-460F-B334-D1DC3B205C25}"/>
              </a:ext>
            </a:extLst>
          </p:cNvPr>
          <p:cNvSpPr>
            <a:spLocks noGrp="1"/>
          </p:cNvSpPr>
          <p:nvPr>
            <p:ph type="title"/>
          </p:nvPr>
        </p:nvSpPr>
        <p:spPr>
          <a:xfrm>
            <a:off x="360417" y="621913"/>
            <a:ext cx="3324394" cy="5470463"/>
          </a:xfrm>
        </p:spPr>
        <p:txBody>
          <a:bodyPr vert="horz" lIns="91440" tIns="45720" rIns="91440" bIns="45720" rtlCol="0" anchor="ctr">
            <a:normAutofit/>
          </a:bodyPr>
          <a:lstStyle/>
          <a:p>
            <a:pPr algn="ctr"/>
            <a:r>
              <a:rPr lang="en-US" sz="7200" b="1" dirty="0">
                <a:solidFill>
                  <a:schemeClr val="bg1"/>
                </a:solidFill>
                <a:effectLst>
                  <a:outerShdw blurRad="50800" dist="38100" dir="2700000" algn="tl" rotWithShape="0">
                    <a:prstClr val="black">
                      <a:alpha val="40000"/>
                    </a:prstClr>
                  </a:outerShdw>
                </a:effectLst>
              </a:rPr>
              <a:t>Reject the Null</a:t>
            </a:r>
          </a:p>
        </p:txBody>
      </p:sp>
      <p:cxnSp>
        <p:nvCxnSpPr>
          <p:cNvPr id="79" name="Straight Connector 78">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8C1FDF8F-C20F-4408-B950-161EA5192CFB}"/>
              </a:ext>
            </a:extLst>
          </p:cNvPr>
          <p:cNvSpPr>
            <a:spLocks noGrp="1"/>
          </p:cNvSpPr>
          <p:nvPr>
            <p:ph type="body" sz="half" idx="2"/>
          </p:nvPr>
        </p:nvSpPr>
        <p:spPr>
          <a:xfrm>
            <a:off x="4444830" y="486718"/>
            <a:ext cx="6818427" cy="5470462"/>
          </a:xfrm>
        </p:spPr>
        <p:txBody>
          <a:bodyPr vert="horz" lIns="0" tIns="45720" rIns="0" bIns="45720" rtlCol="0" anchor="ctr">
            <a:normAutofit/>
          </a:bodyPr>
          <a:lstStyle/>
          <a:p>
            <a:pPr marL="285750" indent="-285750">
              <a:lnSpc>
                <a:spcPct val="100000"/>
              </a:lnSpc>
              <a:buFont typeface="Calibri" panose="020F0502020204030204" pitchFamily="34" charset="0"/>
              <a:buChar char="•"/>
            </a:pPr>
            <a:endParaRPr lang="en-US" b="0" i="0" dirty="0">
              <a:solidFill>
                <a:schemeClr val="tx1">
                  <a:lumMod val="75000"/>
                  <a:lumOff val="25000"/>
                </a:schemeClr>
              </a:solidFill>
              <a:effectLst/>
            </a:endParaRPr>
          </a:p>
          <a:p>
            <a:pPr marL="285750" indent="-285750">
              <a:lnSpc>
                <a:spcPct val="100000"/>
              </a:lnSpc>
              <a:buFont typeface="Calibri" panose="020F0502020204030204" pitchFamily="34" charset="0"/>
              <a:buChar char="•"/>
            </a:pPr>
            <a:endParaRPr lang="en-US" dirty="0">
              <a:solidFill>
                <a:schemeClr val="tx1">
                  <a:lumMod val="75000"/>
                  <a:lumOff val="25000"/>
                </a:schemeClr>
              </a:solidFill>
            </a:endParaRPr>
          </a:p>
        </p:txBody>
      </p:sp>
      <p:sp>
        <p:nvSpPr>
          <p:cNvPr id="3" name="TextBox 2">
            <a:extLst>
              <a:ext uri="{FF2B5EF4-FFF2-40B4-BE49-F238E27FC236}">
                <a16:creationId xmlns:a16="http://schemas.microsoft.com/office/drawing/2014/main" id="{5DF33BAF-6797-44E6-BAA9-DABF9DC3B8FC}"/>
              </a:ext>
            </a:extLst>
          </p:cNvPr>
          <p:cNvSpPr txBox="1"/>
          <p:nvPr/>
        </p:nvSpPr>
        <p:spPr>
          <a:xfrm>
            <a:off x="4247585" y="1305341"/>
            <a:ext cx="7804726" cy="42473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b="1" i="0" dirty="0">
                <a:solidFill>
                  <a:schemeClr val="bg1"/>
                </a:solidFill>
                <a:effectLst>
                  <a:outerShdw blurRad="50800" dist="38100" dir="2700000" algn="tl" rotWithShape="0">
                    <a:prstClr val="black">
                      <a:alpha val="40000"/>
                    </a:prstClr>
                  </a:outerShdw>
                </a:effectLst>
              </a:rPr>
              <a:t>Reject</a:t>
            </a:r>
            <a:r>
              <a:rPr lang="en-US" sz="2400" b="0" i="0" dirty="0">
                <a:solidFill>
                  <a:schemeClr val="bg1"/>
                </a:solidFill>
                <a:effectLst>
                  <a:outerShdw blurRad="50800" dist="38100" dir="2700000" algn="tl" rotWithShape="0">
                    <a:prstClr val="black">
                      <a:alpha val="40000"/>
                    </a:prstClr>
                  </a:outerShdw>
                </a:effectLst>
              </a:rPr>
              <a:t> the null hypothesis with a 95% confidence interval as the difference in means is between 25026.777 and 22205.149</a:t>
            </a:r>
          </a:p>
          <a:p>
            <a:pPr>
              <a:lnSpc>
                <a:spcPct val="150000"/>
              </a:lnSpc>
            </a:pPr>
            <a:endParaRPr lang="en-US" sz="2400" b="0" i="0" dirty="0">
              <a:solidFill>
                <a:schemeClr val="bg1"/>
              </a:solidFill>
              <a:effectLst>
                <a:outerShdw blurRad="50800" dist="38100" dir="2700000" algn="tl" rotWithShape="0">
                  <a:prstClr val="black">
                    <a:alpha val="40000"/>
                  </a:prstClr>
                </a:outerShdw>
              </a:effectLst>
            </a:endParaRPr>
          </a:p>
          <a:p>
            <a:pPr marL="285750" indent="-285750">
              <a:lnSpc>
                <a:spcPct val="150000"/>
              </a:lnSpc>
              <a:buFont typeface="Arial" panose="020B0604020202020204" pitchFamily="34" charset="0"/>
              <a:buChar char="•"/>
            </a:pPr>
            <a:r>
              <a:rPr lang="en-US" sz="2400" dirty="0">
                <a:solidFill>
                  <a:schemeClr val="bg1"/>
                </a:solidFill>
                <a:effectLst>
                  <a:outerShdw blurRad="50800" dist="38100" dir="2700000" algn="tl" rotWithShape="0">
                    <a:prstClr val="black">
                      <a:alpha val="40000"/>
                    </a:prstClr>
                  </a:outerShdw>
                </a:effectLst>
              </a:rPr>
              <a:t>We can see from the statistical data and testing that there is a significant relationship with smoking and higher insurance charges.</a:t>
            </a:r>
            <a:endParaRPr lang="en-US" sz="2400" b="0" i="0" dirty="0">
              <a:solidFill>
                <a:schemeClr val="bg1"/>
              </a:solidFill>
              <a:effectLst>
                <a:outerShdw blurRad="50800" dist="38100" dir="2700000" algn="tl" rotWithShape="0">
                  <a:prstClr val="black">
                    <a:alpha val="40000"/>
                  </a:prstClr>
                </a:outerShdw>
              </a:effectLst>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37603954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6" name="Straight Connector 3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8" name="Rectangle 37">
            <a:extLst>
              <a:ext uri="{FF2B5EF4-FFF2-40B4-BE49-F238E27FC236}">
                <a16:creationId xmlns:a16="http://schemas.microsoft.com/office/drawing/2014/main" id="{8638A98B-4B4B-4607-B11F-7DCA0D7CC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pic>
        <p:nvPicPr>
          <p:cNvPr id="15" name="Picture 14" descr="Metal tic-tac-toe game pieces">
            <a:extLst>
              <a:ext uri="{FF2B5EF4-FFF2-40B4-BE49-F238E27FC236}">
                <a16:creationId xmlns:a16="http://schemas.microsoft.com/office/drawing/2014/main" id="{0B997CED-7593-4D77-AF94-640743D75579}"/>
              </a:ext>
            </a:extLst>
          </p:cNvPr>
          <p:cNvPicPr>
            <a:picLocks noChangeAspect="1"/>
          </p:cNvPicPr>
          <p:nvPr/>
        </p:nvPicPr>
        <p:blipFill rotWithShape="1">
          <a:blip r:embed="rId3"/>
          <a:srcRect l="1025" r="14593" b="1"/>
          <a:stretch/>
        </p:blipFill>
        <p:spPr>
          <a:xfrm>
            <a:off x="633999" y="640080"/>
            <a:ext cx="6275667" cy="5577840"/>
          </a:xfrm>
          <a:prstGeom prst="rect">
            <a:avLst/>
          </a:prstGeom>
        </p:spPr>
      </p:pic>
      <p:sp>
        <p:nvSpPr>
          <p:cNvPr id="40" name="Rectangle 39">
            <a:extLst>
              <a:ext uri="{FF2B5EF4-FFF2-40B4-BE49-F238E27FC236}">
                <a16:creationId xmlns:a16="http://schemas.microsoft.com/office/drawing/2014/main" id="{8E3B9B0E-204E-4BFD-B58A-E71D9CDC3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43665" y="0"/>
            <a:ext cx="465455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5D0B220A-70BE-4D32-B253-A330440F0C67}"/>
              </a:ext>
            </a:extLst>
          </p:cNvPr>
          <p:cNvSpPr txBox="1"/>
          <p:nvPr/>
        </p:nvSpPr>
        <p:spPr>
          <a:xfrm>
            <a:off x="7824526" y="0"/>
            <a:ext cx="3659246" cy="898291"/>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4800" b="1" spc="-50" dirty="0">
                <a:solidFill>
                  <a:srgbClr val="FFFFFF"/>
                </a:solidFill>
                <a:latin typeface="+mj-lt"/>
                <a:ea typeface="+mj-ea"/>
                <a:cs typeface="+mj-cs"/>
              </a:rPr>
              <a:t>Hypothesis #2</a:t>
            </a:r>
          </a:p>
        </p:txBody>
      </p:sp>
      <p:cxnSp>
        <p:nvCxnSpPr>
          <p:cNvPr id="42" name="Straight Connector 41">
            <a:extLst>
              <a:ext uri="{FF2B5EF4-FFF2-40B4-BE49-F238E27FC236}">
                <a16:creationId xmlns:a16="http://schemas.microsoft.com/office/drawing/2014/main" id="{43F94007-F0C4-467F-8ED4-3E4844BFDA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87092"/>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28E3B68-77ED-42B9-A690-F224AAF7E01A}"/>
              </a:ext>
            </a:extLst>
          </p:cNvPr>
          <p:cNvSpPr txBox="1"/>
          <p:nvPr/>
        </p:nvSpPr>
        <p:spPr>
          <a:xfrm>
            <a:off x="7241881" y="3741332"/>
            <a:ext cx="4654555" cy="2154436"/>
          </a:xfrm>
          <a:prstGeom prst="rect">
            <a:avLst/>
          </a:prstGeom>
          <a:noFill/>
        </p:spPr>
        <p:txBody>
          <a:bodyPr wrap="square" rtlCol="0">
            <a:spAutoFit/>
          </a:bodyPr>
          <a:lstStyle/>
          <a:p>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Ho= There is not a correlation between medical costs and BMI</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1800" dirty="0">
                <a:solidFill>
                  <a:schemeClr val="bg1"/>
                </a:solidFill>
              </a:rPr>
              <a:t>Ha= There is a correlation between medical costs and BMI</a:t>
            </a:r>
          </a:p>
          <a:p>
            <a:pPr marL="285750" indent="-285750">
              <a:buFont typeface="Arial" panose="020B0604020202020204" pitchFamily="34" charset="0"/>
              <a:buChar char="•"/>
            </a:pPr>
            <a:endParaRPr lang="en-US" dirty="0">
              <a:solidFill>
                <a:schemeClr val="bg1"/>
              </a:solidFill>
            </a:endParaRPr>
          </a:p>
        </p:txBody>
      </p:sp>
      <p:sp>
        <p:nvSpPr>
          <p:cNvPr id="4" name="TextBox 3">
            <a:extLst>
              <a:ext uri="{FF2B5EF4-FFF2-40B4-BE49-F238E27FC236}">
                <a16:creationId xmlns:a16="http://schemas.microsoft.com/office/drawing/2014/main" id="{7454C4D6-675A-4DBE-8179-19D29E4C49FA}"/>
              </a:ext>
            </a:extLst>
          </p:cNvPr>
          <p:cNvSpPr txBox="1"/>
          <p:nvPr/>
        </p:nvSpPr>
        <p:spPr>
          <a:xfrm>
            <a:off x="7543665" y="1625353"/>
            <a:ext cx="4220969" cy="923330"/>
          </a:xfrm>
          <a:prstGeom prst="rect">
            <a:avLst/>
          </a:prstGeom>
          <a:noFill/>
        </p:spPr>
        <p:txBody>
          <a:bodyPr wrap="square" rtlCol="0">
            <a:spAutoFit/>
          </a:bodyPr>
          <a:lstStyle/>
          <a:p>
            <a:r>
              <a:rPr lang="en-US" sz="1800" b="0" i="0" dirty="0">
                <a:solidFill>
                  <a:schemeClr val="bg1"/>
                </a:solidFill>
                <a:effectLst/>
              </a:rPr>
              <a:t>Does higher BMI correlate to higher medical charges?</a:t>
            </a:r>
          </a:p>
          <a:p>
            <a:endParaRPr lang="en-US" dirty="0"/>
          </a:p>
        </p:txBody>
      </p:sp>
    </p:spTree>
    <p:extLst>
      <p:ext uri="{BB962C8B-B14F-4D97-AF65-F5344CB8AC3E}">
        <p14:creationId xmlns:p14="http://schemas.microsoft.com/office/powerpoint/2010/main" val="1836520103"/>
      </p:ext>
    </p:extLst>
  </p:cSld>
  <p:clrMapOvr>
    <a:masterClrMapping/>
  </p:clrMapOvr>
</p:sld>
</file>

<file path=ppt/theme/theme1.xml><?xml version="1.0" encoding="utf-8"?>
<a:theme xmlns:a="http://schemas.openxmlformats.org/drawingml/2006/main" name="Retrospect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Retrospect">
      <a:majorFont>
        <a:latin typeface="Univers Condensed"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Univers"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687</TotalTime>
  <Words>1558</Words>
  <Application>Microsoft Office PowerPoint</Application>
  <PresentationFormat>Widescreen</PresentationFormat>
  <Paragraphs>134</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Courier New</vt:lpstr>
      <vt:lpstr>Roboto</vt:lpstr>
      <vt:lpstr>Univers</vt:lpstr>
      <vt:lpstr>Univers Condensed</vt:lpstr>
      <vt:lpstr>Wingdings</vt:lpstr>
      <vt:lpstr>RetrospectVTI</vt:lpstr>
      <vt:lpstr>Final Capstone Medical Insurance Cost Analysis </vt:lpstr>
      <vt:lpstr>Objective </vt:lpstr>
      <vt:lpstr>PowerPoint Presentation</vt:lpstr>
      <vt:lpstr>Statistical Data</vt:lpstr>
      <vt:lpstr>Hypothesis #1</vt:lpstr>
      <vt:lpstr>Statistical Testing</vt:lpstr>
      <vt:lpstr>Testing Continued</vt:lpstr>
      <vt:lpstr>Reject the Null</vt:lpstr>
      <vt:lpstr>PowerPoint Presentation</vt:lpstr>
      <vt:lpstr>Statistical Testing</vt:lpstr>
      <vt:lpstr>Reject the Null</vt:lpstr>
      <vt:lpstr>Summaries</vt:lpstr>
      <vt:lpstr>Summaries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Capstone Medical Insurance Cost Analysis </dc:title>
  <dc:creator>Brock Franz</dc:creator>
  <cp:lastModifiedBy>Brock Franz</cp:lastModifiedBy>
  <cp:revision>26</cp:revision>
  <dcterms:created xsi:type="dcterms:W3CDTF">2022-02-23T18:52:16Z</dcterms:created>
  <dcterms:modified xsi:type="dcterms:W3CDTF">2022-02-24T17:39:31Z</dcterms:modified>
</cp:coreProperties>
</file>

<file path=docProps/thumbnail.jpeg>
</file>